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6"/>
  </p:notesMasterIdLst>
  <p:handoutMasterIdLst>
    <p:handoutMasterId r:id="rId47"/>
  </p:handoutMasterIdLst>
  <p:sldIdLst>
    <p:sldId id="326" r:id="rId2"/>
    <p:sldId id="1073" r:id="rId3"/>
    <p:sldId id="1128" r:id="rId4"/>
    <p:sldId id="258" r:id="rId5"/>
    <p:sldId id="259" r:id="rId6"/>
    <p:sldId id="315" r:id="rId7"/>
    <p:sldId id="1130" r:id="rId8"/>
    <p:sldId id="1131" r:id="rId9"/>
    <p:sldId id="1125" r:id="rId10"/>
    <p:sldId id="1074" r:id="rId11"/>
    <p:sldId id="602" r:id="rId12"/>
    <p:sldId id="650" r:id="rId13"/>
    <p:sldId id="1126" r:id="rId14"/>
    <p:sldId id="1127" r:id="rId15"/>
    <p:sldId id="651" r:id="rId16"/>
    <p:sldId id="603" r:id="rId17"/>
    <p:sldId id="611" r:id="rId18"/>
    <p:sldId id="612" r:id="rId19"/>
    <p:sldId id="613" r:id="rId20"/>
    <p:sldId id="671" r:id="rId21"/>
    <p:sldId id="666" r:id="rId22"/>
    <p:sldId id="667" r:id="rId23"/>
    <p:sldId id="668" r:id="rId24"/>
    <p:sldId id="669" r:id="rId25"/>
    <p:sldId id="670" r:id="rId26"/>
    <p:sldId id="655" r:id="rId27"/>
    <p:sldId id="1132" r:id="rId28"/>
    <p:sldId id="1133" r:id="rId29"/>
    <p:sldId id="656" r:id="rId30"/>
    <p:sldId id="657" r:id="rId31"/>
    <p:sldId id="659" r:id="rId32"/>
    <p:sldId id="658" r:id="rId33"/>
    <p:sldId id="1129" r:id="rId34"/>
    <p:sldId id="660" r:id="rId35"/>
    <p:sldId id="663" r:id="rId36"/>
    <p:sldId id="661" r:id="rId37"/>
    <p:sldId id="664" r:id="rId38"/>
    <p:sldId id="662" r:id="rId39"/>
    <p:sldId id="665" r:id="rId40"/>
    <p:sldId id="638" r:id="rId41"/>
    <p:sldId id="639" r:id="rId42"/>
    <p:sldId id="640" r:id="rId43"/>
    <p:sldId id="647" r:id="rId44"/>
    <p:sldId id="672" r:id="rId45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0853"/>
  </p:normalViewPr>
  <p:slideViewPr>
    <p:cSldViewPr>
      <p:cViewPr varScale="1">
        <p:scale>
          <a:sx n="96" d="100"/>
          <a:sy n="96" d="100"/>
        </p:scale>
        <p:origin x="-48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2AE93E-5F9B-1A4A-9F29-D8E5B79947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5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93C67-A3A1-1049-8C10-5FEC2ED4D58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DE546-565A-1840-87A4-31178BCBA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1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6D984-591B-F548-9E6F-62136B0085DE}" type="slidenum">
              <a:rPr lang="en-US"/>
              <a:pPr/>
              <a:t>42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Dirty – query if the page is dirty (user level)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Prot1 – change the protection of 1 page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100 – read [un]protect 100 pages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Trap – time to handle page-protection trap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Appel1 – access random protected page – prot (some other) + trap + unprot (faulting page)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Appel2 – prot100 + trap + unprot</a:t>
            </a:r>
          </a:p>
        </p:txBody>
      </p:sp>
    </p:spTree>
    <p:extLst>
      <p:ext uri="{BB962C8B-B14F-4D97-AF65-F5344CB8AC3E}">
        <p14:creationId xmlns:p14="http://schemas.microsoft.com/office/powerpoint/2010/main" val="418293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Operating system may not be good for all groupings. </a:t>
            </a:r>
          </a:p>
        </p:txBody>
      </p:sp>
    </p:spTree>
    <p:extLst>
      <p:ext uri="{BB962C8B-B14F-4D97-AF65-F5344CB8AC3E}">
        <p14:creationId xmlns:p14="http://schemas.microsoft.com/office/powerpoint/2010/main" val="68491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B5D371-BF22-E744-9E5B-064B390F5891}" type="slidenum">
              <a:rPr lang="en-US"/>
              <a:pPr/>
              <a:t>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Extensibility</a:t>
            </a:r>
          </a:p>
          <a:p>
            <a:pPr eaLnBrk="1" hangingPunct="1"/>
            <a:r>
              <a:rPr lang="en-US">
                <a:latin typeface="Times New Roman" charset="0"/>
              </a:rPr>
              <a:t>	Ability to use application specific knowledge</a:t>
            </a:r>
          </a:p>
          <a:p>
            <a:pPr eaLnBrk="1" hangingPunct="1"/>
            <a:r>
              <a:rPr lang="en-US">
                <a:latin typeface="Times New Roman" charset="0"/>
              </a:rPr>
              <a:t>Security</a:t>
            </a:r>
          </a:p>
          <a:p>
            <a:pPr eaLnBrk="1" hangingPunct="1"/>
            <a:r>
              <a:rPr lang="en-US">
                <a:latin typeface="Times New Roman" charset="0"/>
              </a:rPr>
              <a:t>	Extensions should not compromise security. Applications should still be able to share resourses</a:t>
            </a:r>
          </a:p>
          <a:p>
            <a:pPr eaLnBrk="1" hangingPunct="1"/>
            <a:r>
              <a:rPr lang="en-US">
                <a:latin typeface="Times New Roman" charset="0"/>
              </a:rPr>
              <a:t>Performance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64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5F583-F6C4-7349-83F0-7EC130CEE443}" type="slidenum">
              <a:rPr lang="en-US"/>
              <a:pPr/>
              <a:t>16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lvl="2" eaLnBrk="1" hangingPunct="1"/>
            <a:r>
              <a:rPr lang="en-US" sz="900" dirty="0" err="1">
                <a:latin typeface="Lucida Sans Unicode" charset="0"/>
              </a:rPr>
              <a:t>Microkernels</a:t>
            </a:r>
            <a:r>
              <a:rPr lang="en-US" sz="900" dirty="0">
                <a:latin typeface="Lucida Sans Unicode" charset="0"/>
              </a:rPr>
              <a:t> (replaceable trusted servers, fault isolation)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Process, address space, IPC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same abstraction to all processes (even with trusted servers)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is there a need to cross the protection boundary often?</a:t>
            </a:r>
          </a:p>
          <a:p>
            <a:pPr lvl="2" eaLnBrk="1" hangingPunct="1"/>
            <a:r>
              <a:rPr lang="en-US" sz="900" dirty="0">
                <a:latin typeface="Lucida Sans Unicode" charset="0"/>
              </a:rPr>
              <a:t>Virtual Machines (multiple </a:t>
            </a:r>
            <a:r>
              <a:rPr lang="en-US" sz="900" dirty="0" err="1">
                <a:latin typeface="Lucida Sans Unicode" charset="0"/>
              </a:rPr>
              <a:t>VMs</a:t>
            </a:r>
            <a:r>
              <a:rPr lang="en-US" sz="900" dirty="0">
                <a:latin typeface="Lucida Sans Unicode" charset="0"/>
              </a:rPr>
              <a:t> on the same host OS)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virtualization of hardware expensive 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virtualization can be counter-productive (apps LRU pager Vs VMM pager)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69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4D47C-D0EF-5C4D-800E-0F19F5F83645}" type="slidenum">
              <a:rPr lang="en-US"/>
              <a:pPr/>
              <a:t>18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7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FA6DF7-F004-C948-92C2-A6BEC8959863}" type="slidenum">
              <a:rPr lang="en-US"/>
              <a:pPr/>
              <a:t>19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2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F34FA4-3F6D-D748-B426-37C665FF6714}" type="slidenum">
              <a:rPr lang="en-US"/>
              <a:pPr/>
              <a:t>20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Extensibility, Safety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1066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BE42AE-D309-1546-9582-20F8D2B25CEB}" type="slidenum">
              <a:rPr lang="en-US"/>
              <a:pPr/>
              <a:t>21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66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B1854-464F-43F5-9011-65D3A0BA16E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5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C7739-656E-3145-B471-E0812D6422EC}" type="slidenum">
              <a:rPr lang="en-US"/>
              <a:pPr/>
              <a:t>23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6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A791912-2C4E-3348-A304-987B986F22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01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175" y="6356350"/>
            <a:ext cx="16271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38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38813"/>
            <a:ext cx="758825" cy="574675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30A259E2-0C43-484A-89C0-13E98B244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08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6FF4-5694-2345-8BD9-F09625F65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6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553F14-5A1D-874E-8885-2717A35CF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8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67B3-6626-0448-981C-E65C155C49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064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>
            <a:fillRect/>
          </a:stretch>
        </p:blipFill>
        <p:spPr bwMode="auto">
          <a:xfrm>
            <a:off x="0" y="4763"/>
            <a:ext cx="779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5400000" flipH="1">
            <a:off x="4421981" y="3364707"/>
            <a:ext cx="6854825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6B93F-15FA-2240-BCFB-4A19EF163A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4EDBE-CF1A-4D44-956A-84981FD19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18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 rtlCol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6405AD6-5F5F-3843-9634-09BDCA2D3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6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6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anchor="b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B172D-7630-E94E-BAB9-8644EA620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13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32668-1961-0C49-91AF-53448F9C6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9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DECCF-E9C7-AE44-ACEE-B1E9FEA56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56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>
            <a:fillRect/>
          </a:stretch>
        </p:blipFill>
        <p:spPr bwMode="auto">
          <a:xfrm>
            <a:off x="0" y="1447800"/>
            <a:ext cx="9144000" cy="54149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5F4261-D37C-9A44-8A21-3BBCA202C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97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0431-98AA-174E-8473-AE3BD8ED0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425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23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48338"/>
            <a:ext cx="762000" cy="576262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14C03247-84A6-1A48-BA4B-296CA7964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3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5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3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D7E1427-DF30-9849-B4D6-07CA059A5E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50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Calisto MT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unikernel.org/blog/2017/unikernels-are-secur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eneo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416 Operating Systems Design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FF508-EEC2-2249-9113-5B5E8130FED8}"/>
              </a:ext>
            </a:extLst>
          </p:cNvPr>
          <p:cNvSpPr txBox="1"/>
          <p:nvPr/>
        </p:nvSpPr>
        <p:spPr>
          <a:xfrm>
            <a:off x="334617" y="3653135"/>
            <a:ext cx="8733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HW-0 Self Assessment Released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Exokernel paper review – Due Tuesday before the class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Also read book chapters 1-24 if you would like refresh concepts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HW-1 (Measuring system call cost will be announced next week)</a:t>
            </a:r>
          </a:p>
        </p:txBody>
      </p:sp>
      <p:sp>
        <p:nvSpPr>
          <p:cNvPr id="7" name="Shape 1025">
            <a:extLst>
              <a:ext uri="{FF2B5EF4-FFF2-40B4-BE49-F238E27FC236}">
                <a16:creationId xmlns:a16="http://schemas.microsoft.com/office/drawing/2014/main" id="{CC75835B-8D9F-3044-9A2B-3CF2FDFEF799}"/>
              </a:ext>
            </a:extLst>
          </p:cNvPr>
          <p:cNvSpPr txBox="1">
            <a:spLocks/>
          </p:cNvSpPr>
          <p:nvPr/>
        </p:nvSpPr>
        <p:spPr>
          <a:xfrm>
            <a:off x="29817" y="6553200"/>
            <a:ext cx="12191999" cy="941302"/>
          </a:xfrm>
          <a:prstGeom prst="rect">
            <a:avLst/>
          </a:prstGeom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401878" indent="-401878" algn="l" rtl="0" eaLnBrk="0" fontAlgn="base" hangingPunct="0">
              <a:spcBef>
                <a:spcPts val="2844"/>
              </a:spcBef>
              <a:spcAft>
                <a:spcPct val="0"/>
              </a:spcAft>
              <a:buFont typeface="Calisto MT" charset="0"/>
              <a:buChar char="•"/>
              <a:defRPr sz="3413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821818" indent="-419940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3129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1223696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sz="2844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625575" indent="-401878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2027453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5390">
              <a:buNone/>
              <a:defRPr sz="1800">
                <a:solidFill>
                  <a:srgbClr val="000000"/>
                </a:solidFill>
              </a:defRPr>
            </a:pPr>
            <a:r>
              <a:rPr lang="en-US" sz="1200" dirty="0"/>
              <a:t>Disclaimer: Materials derived and modified from Prof. Ion </a:t>
            </a:r>
            <a:r>
              <a:rPr lang="en-US" sz="1200" dirty="0" err="1"/>
              <a:t>Stoica</a:t>
            </a:r>
            <a:r>
              <a:rPr lang="en-US" sz="1200" dirty="0"/>
              <a:t>, Prof. Hakim Weatherspoon, and Prof. </a:t>
            </a:r>
            <a:r>
              <a:rPr lang="en-US" sz="1200" dirty="0" err="1"/>
              <a:t>Umakishore’s</a:t>
            </a:r>
            <a:r>
              <a:rPr lang="en-US" sz="1200" dirty="0"/>
              <a:t> lecture notes</a:t>
            </a:r>
          </a:p>
        </p:txBody>
      </p:sp>
    </p:spTree>
    <p:extLst>
      <p:ext uri="{BB962C8B-B14F-4D97-AF65-F5344CB8AC3E}">
        <p14:creationId xmlns:p14="http://schemas.microsoft.com/office/powerpoint/2010/main" val="21553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 These Papers (1990s)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9" y="1973520"/>
            <a:ext cx="5824759" cy="38299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Windows was dominating the market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Mac OS downward trend (few </a:t>
            </a:r>
            <a:r>
              <a:rPr lang="en-US" dirty="0" err="1"/>
              <a:t>percents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Unix market highly fragmented (few </a:t>
            </a:r>
            <a:r>
              <a:rPr lang="en-US" dirty="0" err="1"/>
              <a:t>percents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OS research limited impact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Vast majority of </a:t>
            </a:r>
            <a:r>
              <a:rPr lang="en-US" dirty="0" err="1"/>
              <a:t>OSes</a:t>
            </a:r>
            <a:r>
              <a:rPr lang="en-US" dirty="0"/>
              <a:t> proprietary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“Is OS research dead?”, popular panel topic at systems conferences of the era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effort to reboot the OS research, in particular, and OS architecture, in general 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89" y="2074098"/>
            <a:ext cx="2815924" cy="17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for these papers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1990’s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Researchers (mostly) were doing special purpose OS hacks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Commercial market complaining that OS imposed big overheads on them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OS research community began to ask what the best way to facilitate customization might be.  In the spirit of the Flux OS toolkit…</a:t>
            </a:r>
          </a:p>
          <a:p>
            <a:pPr>
              <a:lnSpc>
                <a:spcPct val="90000"/>
              </a:lnSpc>
            </a:pPr>
            <a:r>
              <a:rPr lang="en-US" dirty="0"/>
              <a:t>2010’s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containers: single-purpose appliances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Unikernels</a:t>
            </a:r>
            <a:r>
              <a:rPr lang="en-US" dirty="0"/>
              <a:t>: (“sealable”) single-address space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Compile time specialized</a:t>
            </a:r>
          </a:p>
          <a:p>
            <a:pPr lvl="2">
              <a:lnSpc>
                <a:spcPct val="90000"/>
              </a:lnSpc>
            </a:pPr>
            <a:r>
              <a:rPr lang="en-US" dirty="0">
                <a:hlinkClick r:id="rId2"/>
              </a:rPr>
              <a:t>http://unikernel.org/blog/2017/unikernels-are-secure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3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1988-1995: lots of innovation in OS development</a:t>
            </a:r>
          </a:p>
          <a:p>
            <a:pPr lvl="1"/>
            <a:r>
              <a:rPr lang="en-US" dirty="0"/>
              <a:t>Mach 3, the first “true” microkernel</a:t>
            </a:r>
          </a:p>
          <a:p>
            <a:pPr lvl="1"/>
            <a:r>
              <a:rPr lang="en-US" dirty="0"/>
              <a:t>SPIN, </a:t>
            </a:r>
            <a:r>
              <a:rPr lang="en-US" dirty="0" err="1"/>
              <a:t>Exokernel</a:t>
            </a:r>
            <a:r>
              <a:rPr lang="en-US" dirty="0"/>
              <a:t>, Nemesis, Scout, SPACE, Chorus, Vino,</a:t>
            </a:r>
          </a:p>
          <a:p>
            <a:pPr lvl="1"/>
            <a:r>
              <a:rPr lang="en-US" dirty="0"/>
              <a:t>Amoeba, etc...</a:t>
            </a:r>
          </a:p>
          <a:p>
            <a:pPr lvl="1"/>
            <a:r>
              <a:rPr lang="en-US" dirty="0"/>
              <a:t>And even more design papers</a:t>
            </a:r>
          </a:p>
        </p:txBody>
      </p:sp>
    </p:spTree>
    <p:extLst>
      <p:ext uri="{BB962C8B-B14F-4D97-AF65-F5344CB8AC3E}">
        <p14:creationId xmlns:p14="http://schemas.microsoft.com/office/powerpoint/2010/main" val="193207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for these papers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1990’s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Researchers (mostly) were doing special purpose OS hacks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Commercial market complaining that OS imposed big overheads on them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OS research community began to ask what the best way to facilitate customization might be.  In the spirit of the Flux OS toolkit…</a:t>
            </a:r>
          </a:p>
          <a:p>
            <a:pPr>
              <a:lnSpc>
                <a:spcPct val="90000"/>
              </a:lnSpc>
            </a:pPr>
            <a:r>
              <a:rPr lang="en-US" dirty="0"/>
              <a:t>2010’s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containers: single-purpose appliances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Unikernels</a:t>
            </a:r>
            <a:r>
              <a:rPr lang="en-US" dirty="0"/>
              <a:t>: (“sealable”) single-address space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Compile time specialized</a:t>
            </a:r>
          </a:p>
        </p:txBody>
      </p:sp>
    </p:spTree>
    <p:extLst>
      <p:ext uri="{BB962C8B-B14F-4D97-AF65-F5344CB8AC3E}">
        <p14:creationId xmlns:p14="http://schemas.microsoft.com/office/powerpoint/2010/main" val="287099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1988-1995: lots of innovation in OS development</a:t>
            </a:r>
          </a:p>
          <a:p>
            <a:pPr lvl="1"/>
            <a:r>
              <a:rPr lang="en-US" dirty="0"/>
              <a:t>Mach 3, the first “true” microkernel</a:t>
            </a:r>
          </a:p>
          <a:p>
            <a:pPr lvl="1"/>
            <a:r>
              <a:rPr lang="en-US" dirty="0"/>
              <a:t>SPIN, </a:t>
            </a:r>
            <a:r>
              <a:rPr lang="en-US" dirty="0" err="1"/>
              <a:t>Exokernel</a:t>
            </a:r>
            <a:r>
              <a:rPr lang="en-US" dirty="0"/>
              <a:t>, Nemesis, Scout, SPACE, Chorus, Vino,</a:t>
            </a:r>
          </a:p>
          <a:p>
            <a:pPr lvl="1"/>
            <a:r>
              <a:rPr lang="en-US" dirty="0"/>
              <a:t>Amoeba, etc...</a:t>
            </a:r>
          </a:p>
          <a:p>
            <a:pPr lvl="1"/>
            <a:r>
              <a:rPr lang="en-US" dirty="0"/>
              <a:t>And even more design papers</a:t>
            </a:r>
          </a:p>
        </p:txBody>
      </p:sp>
    </p:spTree>
    <p:extLst>
      <p:ext uri="{BB962C8B-B14F-4D97-AF65-F5344CB8AC3E}">
        <p14:creationId xmlns:p14="http://schemas.microsoft.com/office/powerpoint/2010/main" val="129442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Exploring new spaces</a:t>
            </a:r>
          </a:p>
          <a:p>
            <a:pPr lvl="1"/>
            <a:r>
              <a:rPr lang="en-US" dirty="0"/>
              <a:t>Distributed computing</a:t>
            </a:r>
          </a:p>
          <a:p>
            <a:pPr lvl="1"/>
            <a:r>
              <a:rPr lang="en-US" dirty="0"/>
              <a:t>Secure computing</a:t>
            </a:r>
          </a:p>
          <a:p>
            <a:pPr lvl="1"/>
            <a:r>
              <a:rPr lang="en-US" b="1" dirty="0"/>
              <a:t>Extensible kernels </a:t>
            </a:r>
            <a:r>
              <a:rPr lang="en-US" dirty="0"/>
              <a:t>(</a:t>
            </a:r>
            <a:r>
              <a:rPr lang="en-US" dirty="0" err="1"/>
              <a:t>exokernel</a:t>
            </a:r>
            <a:r>
              <a:rPr lang="en-US" dirty="0"/>
              <a:t>, </a:t>
            </a:r>
            <a:r>
              <a:rPr lang="en-US" dirty="0" err="1"/>
              <a:t>unikernel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Virtual machines </a:t>
            </a:r>
            <a:r>
              <a:rPr lang="en-US" dirty="0"/>
              <a:t>(</a:t>
            </a:r>
            <a:r>
              <a:rPr lang="en-US" dirty="0" err="1"/>
              <a:t>exokernel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New languages </a:t>
            </a:r>
            <a:r>
              <a:rPr lang="en-US" dirty="0"/>
              <a:t>(spin)</a:t>
            </a:r>
          </a:p>
          <a:p>
            <a:pPr lvl="1"/>
            <a:r>
              <a:rPr lang="en-US" b="1" dirty="0"/>
              <a:t>New memory management </a:t>
            </a:r>
            <a:r>
              <a:rPr lang="en-US" dirty="0"/>
              <a:t>(</a:t>
            </a:r>
            <a:r>
              <a:rPr lang="en-US" dirty="0" err="1"/>
              <a:t>exokernel</a:t>
            </a:r>
            <a:r>
              <a:rPr lang="en-US" dirty="0"/>
              <a:t>, </a:t>
            </a:r>
            <a:r>
              <a:rPr lang="en-US" dirty="0" err="1"/>
              <a:t>unikernel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848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9C877219-330D-2A4C-AA58-908F64874530}" type="slidenum">
              <a:rPr lang="en-US"/>
              <a:pPr/>
              <a:t>16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Problems (examples coming-up)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2057401"/>
            <a:ext cx="7616952" cy="339447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/>
              <a:t>Extensibility</a:t>
            </a:r>
          </a:p>
          <a:p>
            <a:pPr lvl="1" eaLnBrk="1" hangingPunct="1"/>
            <a:r>
              <a:rPr lang="en-US" dirty="0"/>
              <a:t>Abstractions overly general</a:t>
            </a:r>
          </a:p>
          <a:p>
            <a:pPr lvl="1" eaLnBrk="1" hangingPunct="1"/>
            <a:r>
              <a:rPr lang="en-US" dirty="0"/>
              <a:t>Apps cannot dictate management</a:t>
            </a:r>
          </a:p>
          <a:p>
            <a:pPr lvl="1" eaLnBrk="1" hangingPunct="1"/>
            <a:r>
              <a:rPr lang="en-US" dirty="0"/>
              <a:t>Implementations are fixed</a:t>
            </a:r>
          </a:p>
          <a:p>
            <a:pPr eaLnBrk="1" hangingPunct="1"/>
            <a:r>
              <a:rPr lang="en-US" dirty="0"/>
              <a:t>Performance</a:t>
            </a:r>
          </a:p>
          <a:p>
            <a:pPr lvl="1" eaLnBrk="1" hangingPunct="1"/>
            <a:r>
              <a:rPr lang="en-US" dirty="0"/>
              <a:t>Crossing over into the kernel is expensive</a:t>
            </a:r>
          </a:p>
          <a:p>
            <a:pPr lvl="1" eaLnBrk="1" hangingPunct="1"/>
            <a:r>
              <a:rPr lang="en-US" dirty="0"/>
              <a:t>Generalizations and hiding information affect performance</a:t>
            </a:r>
          </a:p>
          <a:p>
            <a:pPr eaLnBrk="1" hangingPunct="1"/>
            <a:r>
              <a:rPr lang="en-US" dirty="0"/>
              <a:t>Protection and Management offered with loss in Extensibility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00561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828801"/>
            <a:ext cx="8212137" cy="3505200"/>
          </a:xfrm>
        </p:spPr>
        <p:txBody>
          <a:bodyPr/>
          <a:lstStyle/>
          <a:p>
            <a:r>
              <a:rPr lang="en-US" dirty="0"/>
              <a:t>Dawson R. </a:t>
            </a:r>
            <a:r>
              <a:rPr lang="en-US" dirty="0" err="1"/>
              <a:t>Engler</a:t>
            </a:r>
            <a:r>
              <a:rPr lang="en-US" dirty="0"/>
              <a:t>, M. </a:t>
            </a:r>
            <a:r>
              <a:rPr lang="en-US" dirty="0" err="1"/>
              <a:t>Frans</a:t>
            </a:r>
            <a:r>
              <a:rPr lang="en-US" dirty="0"/>
              <a:t> </a:t>
            </a:r>
            <a:r>
              <a:rPr lang="en-US" dirty="0" err="1"/>
              <a:t>Kaashoek</a:t>
            </a:r>
            <a:r>
              <a:rPr lang="en-US" dirty="0"/>
              <a:t> and James O’Toole Jr.</a:t>
            </a:r>
          </a:p>
          <a:p>
            <a:r>
              <a:rPr lang="en-US" dirty="0" err="1"/>
              <a:t>Engler’s</a:t>
            </a:r>
            <a:r>
              <a:rPr lang="en-US" dirty="0"/>
              <a:t> Master’s Thesis.</a:t>
            </a:r>
          </a:p>
          <a:p>
            <a:r>
              <a:rPr lang="en-US" dirty="0"/>
              <a:t>Follow-up publications on 1997 and 2002.</a:t>
            </a:r>
          </a:p>
          <a:p>
            <a:r>
              <a:rPr lang="en-US" dirty="0" err="1"/>
              <a:t>Kaashoek</a:t>
            </a:r>
            <a:r>
              <a:rPr lang="en-US" dirty="0"/>
              <a:t> later worked on Corey.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24475"/>
            <a:ext cx="4134780" cy="22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7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9512951D-D126-CC40-AE7D-B8CF6940C33B}" type="slidenum">
              <a:rPr lang="en-US"/>
              <a:pPr/>
              <a:t>18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Exokernels - Motivation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Existing Systems offer fixed high-level abstractions which is bad</a:t>
            </a:r>
          </a:p>
          <a:p>
            <a:pPr lvl="1" eaLnBrk="1" hangingPunct="1"/>
            <a:r>
              <a:rPr lang="en-US" dirty="0"/>
              <a:t>Hurt app performance (generalization – </a:t>
            </a:r>
            <a:r>
              <a:rPr lang="en-US" dirty="0" err="1"/>
              <a:t>eg</a:t>
            </a:r>
            <a:r>
              <a:rPr lang="en-US" dirty="0"/>
              <a:t>: LRU)</a:t>
            </a:r>
          </a:p>
          <a:p>
            <a:pPr lvl="1" eaLnBrk="1" hangingPunct="1"/>
            <a:r>
              <a:rPr lang="en-US" dirty="0"/>
              <a:t>Hide information (</a:t>
            </a:r>
            <a:r>
              <a:rPr lang="en-US" dirty="0" err="1"/>
              <a:t>eg</a:t>
            </a:r>
            <a:r>
              <a:rPr lang="en-US" dirty="0"/>
              <a:t>: page fault)</a:t>
            </a:r>
          </a:p>
          <a:p>
            <a:pPr lvl="1" eaLnBrk="1" hangingPunct="1"/>
            <a:r>
              <a:rPr lang="en-US" dirty="0"/>
              <a:t>Limit functionality (infrequent changes – cool ideas don’t make it through)</a:t>
            </a:r>
          </a:p>
          <a:p>
            <a:pPr eaLnBrk="1" hangingPunct="1"/>
            <a:r>
              <a:rPr lang="en-US" dirty="0"/>
              <a:t>300+ system calls in Linux</a:t>
            </a:r>
          </a:p>
          <a:p>
            <a:pPr lvl="1" eaLnBrk="1" hangingPunct="1"/>
            <a:r>
              <a:rPr lang="en-US" dirty="0"/>
              <a:t>Super heavy</a:t>
            </a:r>
          </a:p>
        </p:txBody>
      </p:sp>
    </p:spTree>
    <p:extLst>
      <p:ext uri="{BB962C8B-B14F-4D97-AF65-F5344CB8AC3E}">
        <p14:creationId xmlns:p14="http://schemas.microsoft.com/office/powerpoint/2010/main" val="408631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075F4FE1-7FD2-354C-ABA5-DA7D2A5F20EF}" type="slidenum">
              <a:rPr lang="en-US"/>
              <a:pPr/>
              <a:t>19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Motivation (cont.)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Separate protection from management, mgmt in user space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Apps should use domain specific knowledge to influence OS services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Small and simple kernel – adaptable and maintainable</a:t>
            </a:r>
          </a:p>
        </p:txBody>
      </p:sp>
    </p:spTree>
    <p:extLst>
      <p:ext uri="{BB962C8B-B14F-4D97-AF65-F5344CB8AC3E}">
        <p14:creationId xmlns:p14="http://schemas.microsoft.com/office/powerpoint/2010/main" val="46977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2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Traditional OS services – Management and Protection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Provides a set of abstractions</a:t>
            </a:r>
          </a:p>
          <a:p>
            <a:pPr lvl="1" eaLnBrk="1" hangingPunct="1"/>
            <a:r>
              <a:rPr lang="en-US" sz="2400" dirty="0"/>
              <a:t>Processes, Threads, Virtual Memory, Files, IPC</a:t>
            </a:r>
          </a:p>
          <a:p>
            <a:pPr lvl="1" eaLnBrk="1" hangingPunct="1"/>
            <a:r>
              <a:rPr lang="en-US" sz="2400" dirty="0"/>
              <a:t>APIs, e.g.,: POSIX </a:t>
            </a:r>
          </a:p>
          <a:p>
            <a:pPr lvl="3" eaLnBrk="1" hangingPunct="1"/>
            <a:endParaRPr lang="en-US" sz="2200" dirty="0"/>
          </a:p>
          <a:p>
            <a:pPr eaLnBrk="1" hangingPunct="1"/>
            <a:r>
              <a:rPr lang="en-US" sz="2800" dirty="0"/>
              <a:t>Resource Allocation and Management</a:t>
            </a:r>
          </a:p>
          <a:p>
            <a:pPr lvl="1" eaLnBrk="1" hangingPunct="1"/>
            <a:r>
              <a:rPr lang="en-US" sz="2600" dirty="0"/>
              <a:t>E.g., Memory Management</a:t>
            </a:r>
          </a:p>
          <a:p>
            <a:pPr lvl="3" eaLnBrk="1" hangingPunct="1"/>
            <a:endParaRPr lang="en-US" dirty="0"/>
          </a:p>
          <a:p>
            <a:pPr eaLnBrk="1" hangingPunct="1"/>
            <a:r>
              <a:rPr lang="en-US" sz="2800" dirty="0"/>
              <a:t>Protection and Security</a:t>
            </a:r>
          </a:p>
          <a:p>
            <a:pPr lvl="1" eaLnBrk="1" hangingPunct="1"/>
            <a:r>
              <a:rPr lang="en-US" sz="2400" dirty="0"/>
              <a:t>Concurrent execution</a:t>
            </a:r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77B98A0D-DA87-3C49-B627-552C6DE95618}" type="slidenum">
              <a:rPr lang="en-US"/>
              <a:pPr/>
              <a:t>20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Exokernel</a:t>
            </a:r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725" dirty="0">
                <a:latin typeface="Lucida Sans Unicode" charset="0"/>
              </a:rPr>
              <a:t>Kernel only multiplexes hardware resources (Aegis)</a:t>
            </a:r>
          </a:p>
          <a:p>
            <a:r>
              <a:rPr lang="en-US" sz="1725" dirty="0">
                <a:latin typeface="Lucida Sans Unicode" charset="0"/>
              </a:rPr>
              <a:t>Higher-level abstractions in Library OS (</a:t>
            </a:r>
            <a:r>
              <a:rPr lang="en-US" sz="1725" dirty="0" err="1">
                <a:latin typeface="Lucida Sans Unicode" charset="0"/>
              </a:rPr>
              <a:t>ExOS</a:t>
            </a:r>
            <a:r>
              <a:rPr lang="en-US" sz="1725" dirty="0">
                <a:latin typeface="Lucida Sans Unicode" charset="0"/>
              </a:rPr>
              <a:t>)</a:t>
            </a:r>
          </a:p>
          <a:p>
            <a:r>
              <a:rPr lang="en-US" sz="1725" dirty="0">
                <a:latin typeface="Lucida Sans Unicode" charset="0"/>
              </a:rPr>
              <a:t>Secure binding, Visible resource revocation, Abort</a:t>
            </a:r>
          </a:p>
          <a:p>
            <a:r>
              <a:rPr lang="en-US" sz="1725" dirty="0">
                <a:latin typeface="Lucida Sans Unicode" charset="0"/>
              </a:rPr>
              <a:t>Apps link with the </a:t>
            </a:r>
            <a:r>
              <a:rPr lang="en-US" sz="1725" dirty="0" err="1">
                <a:latin typeface="Lucida Sans Unicode" charset="0"/>
              </a:rPr>
              <a:t>LibOS</a:t>
            </a:r>
            <a:r>
              <a:rPr lang="en-US" sz="1725" dirty="0">
                <a:latin typeface="Lucida Sans Unicode" charset="0"/>
              </a:rPr>
              <a:t> of their choice</a:t>
            </a:r>
          </a:p>
          <a:p>
            <a:pPr lvl="1" eaLnBrk="1" hangingPunct="1"/>
            <a:endParaRPr lang="en-US" sz="1500" dirty="0">
              <a:latin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3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AEF61946-F40C-1341-8F51-5508B9CC71DF}" type="slidenum">
              <a:rPr lang="en-US"/>
              <a:pPr/>
              <a:t>21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OS Component Layout</a:t>
            </a:r>
          </a:p>
        </p:txBody>
      </p:sp>
      <p:pic>
        <p:nvPicPr>
          <p:cNvPr id="19460" name="Picture 4" descr="monolithic-vs-micr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652" y="5376982"/>
            <a:ext cx="1843723" cy="116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9805" y="1640603"/>
            <a:ext cx="4984395" cy="300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4048125" y="4802622"/>
            <a:ext cx="16573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00">
                <a:latin typeface="Lucida Sans Unicode" charset="0"/>
              </a:rPr>
              <a:t>Exokernel</a:t>
            </a:r>
          </a:p>
        </p:txBody>
      </p:sp>
    </p:spTree>
    <p:extLst>
      <p:ext uri="{BB962C8B-B14F-4D97-AF65-F5344CB8AC3E}">
        <p14:creationId xmlns:p14="http://schemas.microsoft.com/office/powerpoint/2010/main" val="273920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main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  <a:p>
            <a:pPr lvl="1"/>
            <a:r>
              <a:rPr lang="en-US" dirty="0"/>
              <a:t>Resource sharing, not policies</a:t>
            </a:r>
          </a:p>
          <a:p>
            <a:r>
              <a:rPr lang="en-US" dirty="0"/>
              <a:t>Library Operating System</a:t>
            </a:r>
          </a:p>
          <a:p>
            <a:pPr lvl="1"/>
            <a:r>
              <a:rPr lang="en-US" dirty="0"/>
              <a:t>Responsible for the abstractions</a:t>
            </a:r>
          </a:p>
          <a:p>
            <a:pPr lvl="2"/>
            <a:r>
              <a:rPr lang="en-US" dirty="0"/>
              <a:t>IPC</a:t>
            </a:r>
          </a:p>
          <a:p>
            <a:pPr lvl="2"/>
            <a:r>
              <a:rPr lang="en-US" dirty="0"/>
              <a:t>VM</a:t>
            </a:r>
          </a:p>
          <a:p>
            <a:pPr lvl="2"/>
            <a:r>
              <a:rPr lang="en-US" dirty="0"/>
              <a:t>Scheduling</a:t>
            </a:r>
          </a:p>
          <a:p>
            <a:pPr lvl="2"/>
            <a:r>
              <a:rPr lang="en-US" dirty="0"/>
              <a:t>Networking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9D80C-B55C-6043-8603-FE33C3B1F80D}"/>
              </a:ext>
            </a:extLst>
          </p:cNvPr>
          <p:cNvSpPr/>
          <p:nvPr/>
        </p:nvSpPr>
        <p:spPr>
          <a:xfrm>
            <a:off x="457200" y="6241463"/>
            <a:ext cx="6045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Take a look! https://grapheneos.org/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38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E7A4C6EC-5842-3243-9DE0-17977F9D0089}" type="slidenum">
              <a:rPr lang="en-US"/>
              <a:pPr/>
              <a:t>23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Lib OS and the Exokernel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/>
              <a:t>Lib OS (untrusted) can implement traditional OS abstractions (compatibility)</a:t>
            </a:r>
          </a:p>
          <a:p>
            <a:pPr eaLnBrk="1" hangingPunct="1">
              <a:lnSpc>
                <a:spcPct val="90000"/>
              </a:lnSpc>
            </a:pPr>
            <a:endParaRPr lang="en-US" sz="2100"/>
          </a:p>
          <a:p>
            <a:pPr eaLnBrk="1" hangingPunct="1">
              <a:lnSpc>
                <a:spcPct val="90000"/>
              </a:lnSpc>
            </a:pPr>
            <a:r>
              <a:rPr lang="en-US" sz="2100"/>
              <a:t>Efficient (Lib OS in user space)</a:t>
            </a:r>
          </a:p>
          <a:p>
            <a:pPr eaLnBrk="1" hangingPunct="1">
              <a:lnSpc>
                <a:spcPct val="90000"/>
              </a:lnSpc>
            </a:pPr>
            <a:endParaRPr lang="en-US" sz="2100"/>
          </a:p>
          <a:p>
            <a:pPr eaLnBrk="1" hangingPunct="1">
              <a:lnSpc>
                <a:spcPct val="90000"/>
              </a:lnSpc>
            </a:pPr>
            <a:r>
              <a:rPr lang="en-US" sz="2100"/>
              <a:t>Apps link with Lib OS of their choice</a:t>
            </a:r>
          </a:p>
          <a:p>
            <a:pPr eaLnBrk="1" hangingPunct="1">
              <a:lnSpc>
                <a:spcPct val="90000"/>
              </a:lnSpc>
            </a:pPr>
            <a:endParaRPr lang="en-US" sz="2100"/>
          </a:p>
          <a:p>
            <a:pPr eaLnBrk="1" hangingPunct="1">
              <a:lnSpc>
                <a:spcPct val="90000"/>
              </a:lnSpc>
            </a:pPr>
            <a:r>
              <a:rPr lang="en-US" sz="2100"/>
              <a:t>Kernel allows LibOS to manage resources, protects LibOss</a:t>
            </a:r>
          </a:p>
        </p:txBody>
      </p:sp>
    </p:spTree>
    <p:extLst>
      <p:ext uri="{BB962C8B-B14F-4D97-AF65-F5344CB8AC3E}">
        <p14:creationId xmlns:p14="http://schemas.microsoft.com/office/powerpoint/2010/main" val="125479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Architecture</a:t>
            </a:r>
          </a:p>
        </p:txBody>
      </p:sp>
      <p:pic>
        <p:nvPicPr>
          <p:cNvPr id="39938" name="Picture 2" descr="http://pdos.csail.mit.edu/exo/exo-slides/img0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1887" b="12452"/>
          <a:stretch>
            <a:fillRect/>
          </a:stretch>
        </p:blipFill>
        <p:spPr bwMode="auto">
          <a:xfrm>
            <a:off x="1714500" y="2228850"/>
            <a:ext cx="5802516" cy="2857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86350" y="5257801"/>
            <a:ext cx="2400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err="1"/>
              <a:t>Exokernels</a:t>
            </a:r>
            <a:r>
              <a:rPr lang="en-US" sz="1050" dirty="0"/>
              <a:t>. MIT CSAIL, 1998</a:t>
            </a:r>
          </a:p>
        </p:txBody>
      </p:sp>
    </p:spTree>
    <p:extLst>
      <p:ext uri="{BB962C8B-B14F-4D97-AF65-F5344CB8AC3E}">
        <p14:creationId xmlns:p14="http://schemas.microsoft.com/office/powerpoint/2010/main" val="396276676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Microkenels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defines only a low-level interface.</a:t>
            </a:r>
          </a:p>
          <a:p>
            <a:r>
              <a:rPr lang="en-US" dirty="0"/>
              <a:t>A microkernel also runs almost everything on user-level, but has fixed abstractions.</a:t>
            </a:r>
          </a:p>
          <a:p>
            <a:r>
              <a:rPr lang="en-US" dirty="0"/>
              <a:t>A VM emulates the whole machine, doesn’t provide direct access.</a:t>
            </a:r>
          </a:p>
        </p:txBody>
      </p:sp>
    </p:spTree>
    <p:extLst>
      <p:ext uri="{BB962C8B-B14F-4D97-AF65-F5344CB8AC3E}">
        <p14:creationId xmlns:p14="http://schemas.microsoft.com/office/powerpoint/2010/main" val="110277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Application-level resource management</a:t>
            </a:r>
          </a:p>
          <a:p>
            <a:r>
              <a:rPr lang="en-US" dirty="0"/>
              <a:t>Exports hardware resources</a:t>
            </a:r>
          </a:p>
          <a:p>
            <a:r>
              <a:rPr lang="en-US" dirty="0"/>
              <a:t>Multiplexes access between processes</a:t>
            </a:r>
          </a:p>
          <a:p>
            <a:r>
              <a:rPr lang="en-US" dirty="0"/>
              <a:t>Separates policy from management </a:t>
            </a:r>
          </a:p>
          <a:p>
            <a:pPr lvl="1"/>
            <a:r>
              <a:rPr lang="en-US" dirty="0"/>
              <a:t>avoid resource management!</a:t>
            </a:r>
          </a:p>
        </p:txBody>
      </p:sp>
    </p:spTree>
    <p:extLst>
      <p:ext uri="{BB962C8B-B14F-4D97-AF65-F5344CB8AC3E}">
        <p14:creationId xmlns:p14="http://schemas.microsoft.com/office/powerpoint/2010/main" val="2749951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ECE60-8089-0242-91E3-6FC5AC87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229"/>
            <a:ext cx="9144000" cy="5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2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7A1D421-B5D0-DE41-A66D-CF80BEB5E0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79463" y="1828800"/>
            <a:ext cx="7583487" cy="4297363"/>
          </a:xfrm>
        </p:spPr>
        <p:txBody>
          <a:bodyPr/>
          <a:lstStyle/>
          <a:p>
            <a:r>
              <a:rPr lang="en-US" dirty="0"/>
              <a:t>Exokernel maintains PE data-structures for handling program discontinuities (event handler)</a:t>
            </a:r>
          </a:p>
          <a:p>
            <a:r>
              <a:rPr lang="en-US" dirty="0"/>
              <a:t>Contains entry points for handling exceptions, interrupts, page faults</a:t>
            </a:r>
          </a:p>
          <a:p>
            <a:r>
              <a:rPr lang="en-US" dirty="0"/>
              <a:t>Contains entry points for </a:t>
            </a:r>
            <a:r>
              <a:rPr lang="en-US" dirty="0" err="1"/>
              <a:t>LibOS</a:t>
            </a:r>
            <a:r>
              <a:rPr lang="en-US" dirty="0"/>
              <a:t> (where should it start executing after an interrupt or context switch)</a:t>
            </a:r>
          </a:p>
          <a:p>
            <a:r>
              <a:rPr lang="en-US" dirty="0" err="1"/>
              <a:t>mmap</a:t>
            </a:r>
            <a:r>
              <a:rPr lang="en-US" dirty="0"/>
              <a:t> entry in PE has the handler in </a:t>
            </a:r>
            <a:r>
              <a:rPr lang="en-US" dirty="0" err="1"/>
              <a:t>LibOS</a:t>
            </a:r>
            <a:r>
              <a:rPr lang="en-US" dirty="0"/>
              <a:t> that must be executed for page faults</a:t>
            </a:r>
          </a:p>
        </p:txBody>
      </p:sp>
    </p:spTree>
    <p:extLst>
      <p:ext uri="{BB962C8B-B14F-4D97-AF65-F5344CB8AC3E}">
        <p14:creationId xmlns:p14="http://schemas.microsoft.com/office/powerpoint/2010/main" val="32067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do we solve?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High-level abstractions</a:t>
            </a:r>
          </a:p>
          <a:p>
            <a:pPr lvl="1"/>
            <a:r>
              <a:rPr lang="en-US" dirty="0"/>
              <a:t>hurt application performance</a:t>
            </a:r>
          </a:p>
          <a:p>
            <a:pPr lvl="1"/>
            <a:r>
              <a:rPr lang="en-US" dirty="0"/>
              <a:t>Hide information </a:t>
            </a:r>
          </a:p>
          <a:p>
            <a:pPr lvl="2"/>
            <a:r>
              <a:rPr lang="en-US" dirty="0"/>
              <a:t>An application can get only a fraction of total available memory</a:t>
            </a:r>
          </a:p>
          <a:p>
            <a:pPr lvl="2"/>
            <a:r>
              <a:rPr lang="en-US" dirty="0"/>
              <a:t>Current OSes such as Linux or Windows don’t tell you that</a:t>
            </a:r>
          </a:p>
          <a:p>
            <a:pPr lvl="1"/>
            <a:r>
              <a:rPr lang="en-US" dirty="0"/>
              <a:t>Limit functionality</a:t>
            </a:r>
          </a:p>
          <a:p>
            <a:pPr lvl="2"/>
            <a:r>
              <a:rPr lang="en-US" dirty="0"/>
              <a:t>Application cannot decide how to manage the memory</a:t>
            </a:r>
          </a:p>
          <a:p>
            <a:r>
              <a:rPr lang="en-US" dirty="0"/>
              <a:t>Existing monolithic kernels</a:t>
            </a:r>
          </a:p>
          <a:p>
            <a:pPr lvl="1"/>
            <a:r>
              <a:rPr lang="en-US" dirty="0"/>
              <a:t>Encourage stable (archaic) interfaces</a:t>
            </a:r>
          </a:p>
          <a:p>
            <a:pPr lvl="2"/>
            <a:r>
              <a:rPr lang="en-US" dirty="0"/>
              <a:t>Application might want to write and encrypt data to disk</a:t>
            </a:r>
          </a:p>
          <a:p>
            <a:pPr lvl="1"/>
            <a:r>
              <a:rPr lang="en-US" dirty="0"/>
              <a:t>Difficult to extend with modern techniques</a:t>
            </a:r>
          </a:p>
        </p:txBody>
      </p:sp>
    </p:spTree>
    <p:extLst>
      <p:ext uri="{BB962C8B-B14F-4D97-AF65-F5344CB8AC3E}">
        <p14:creationId xmlns:p14="http://schemas.microsoft.com/office/powerpoint/2010/main" val="175253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Linux - Quick Recap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600752"/>
            <a:ext cx="8212137" cy="45275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Q: What is a virtual memory?</a:t>
            </a:r>
          </a:p>
          <a:p>
            <a:r>
              <a:rPr lang="en-US" dirty="0"/>
              <a:t>Q: What is virtual address translation?</a:t>
            </a:r>
          </a:p>
          <a:p>
            <a:r>
              <a:rPr lang="en-US" dirty="0"/>
              <a:t>Q: How virtual address translation work?	</a:t>
            </a:r>
          </a:p>
          <a:p>
            <a:r>
              <a:rPr lang="en-US" dirty="0"/>
              <a:t>Q: Is malloc()  a system call? </a:t>
            </a:r>
          </a:p>
          <a:p>
            <a:r>
              <a:rPr lang="en-US" dirty="0"/>
              <a:t>Q: When does a OS allocate memory</a:t>
            </a:r>
          </a:p>
          <a:p>
            <a:r>
              <a:rPr lang="en-US" dirty="0"/>
              <a:t>Q: What is a page fault?</a:t>
            </a:r>
          </a:p>
          <a:p>
            <a:r>
              <a:rPr lang="en-US" dirty="0"/>
              <a:t>Q: What is a TLB?</a:t>
            </a:r>
          </a:p>
          <a:p>
            <a:pPr lvl="1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6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6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Refer to book chapters 12– 24</a:t>
            </a:r>
          </a:p>
          <a:p>
            <a:pPr lvl="6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Also refer to supporting virtual memory slides that will be added in a day</a:t>
            </a:r>
          </a:p>
        </p:txBody>
      </p:sp>
    </p:spTree>
    <p:extLst>
      <p:ext uri="{BB962C8B-B14F-4D97-AF65-F5344CB8AC3E}">
        <p14:creationId xmlns:p14="http://schemas.microsoft.com/office/powerpoint/2010/main" val="2861676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30997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2136506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Decouples authorization from use</a:t>
            </a:r>
          </a:p>
          <a:p>
            <a:r>
              <a:rPr lang="en-US" dirty="0"/>
              <a:t>Authorize once, at “bind time”</a:t>
            </a:r>
          </a:p>
          <a:p>
            <a:r>
              <a:rPr lang="en-US" dirty="0"/>
              <a:t>Use transferable “capabilities” to check access</a:t>
            </a:r>
          </a:p>
          <a:p>
            <a:r>
              <a:rPr lang="en-US" dirty="0"/>
              <a:t>Cache bindings in-kernel to decrease binding frequency</a:t>
            </a:r>
          </a:p>
          <a:p>
            <a:pPr lvl="1"/>
            <a:r>
              <a:rPr lang="en-US" dirty="0"/>
              <a:t>Example: huge software-based TLB</a:t>
            </a:r>
          </a:p>
        </p:txBody>
      </p:sp>
    </p:spTree>
    <p:extLst>
      <p:ext uri="{BB962C8B-B14F-4D97-AF65-F5344CB8AC3E}">
        <p14:creationId xmlns:p14="http://schemas.microsoft.com/office/powerpoint/2010/main" val="3274321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Bindings - Virtual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92388E2-09A5-D549-A513-A2667A66A0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79463" y="1828800"/>
            <a:ext cx="7583487" cy="4297363"/>
          </a:xfrm>
        </p:spPr>
        <p:txBody>
          <a:bodyPr/>
          <a:lstStyle/>
          <a:p>
            <a:r>
              <a:rPr lang="en-US" dirty="0"/>
              <a:t>Virtual to Physical mapping done by the Library</a:t>
            </a:r>
          </a:p>
          <a:p>
            <a:r>
              <a:rPr lang="en-US" dirty="0"/>
              <a:t>Binding (i.e., a security token) along with the translation presented to the Exokernel</a:t>
            </a:r>
          </a:p>
          <a:p>
            <a:r>
              <a:rPr lang="en-US" dirty="0"/>
              <a:t>Exokernel puts into the the hardware TLB </a:t>
            </a:r>
          </a:p>
          <a:p>
            <a:r>
              <a:rPr lang="en-US" dirty="0"/>
              <a:t>Use transferable “capabilities” to check access</a:t>
            </a:r>
          </a:p>
          <a:p>
            <a:r>
              <a:rPr lang="en-US" dirty="0"/>
              <a:t>Cache bindings in-kernel to decrease binding frequency</a:t>
            </a:r>
          </a:p>
          <a:p>
            <a:pPr lvl="1"/>
            <a:r>
              <a:rPr lang="en-US" dirty="0"/>
              <a:t>Example: huge software-based TLB</a:t>
            </a:r>
          </a:p>
        </p:txBody>
      </p:sp>
    </p:spTree>
    <p:extLst>
      <p:ext uri="{BB962C8B-B14F-4D97-AF65-F5344CB8AC3E}">
        <p14:creationId xmlns:p14="http://schemas.microsoft.com/office/powerpoint/2010/main" val="240387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b="1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161539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Userspace application produces kernel space code</a:t>
            </a:r>
          </a:p>
          <a:p>
            <a:r>
              <a:rPr lang="en-US" dirty="0"/>
              <a:t>Access checks at download time</a:t>
            </a:r>
          </a:p>
          <a:p>
            <a:r>
              <a:rPr lang="en-US" dirty="0"/>
              <a:t>Code is verified before being run, with JIT for speed</a:t>
            </a:r>
          </a:p>
          <a:p>
            <a:r>
              <a:rPr lang="en-US" dirty="0"/>
              <a:t>Example of Downloading Code?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9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b="1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1404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resource revocation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Revocation traditionally invisible (or transparent)</a:t>
            </a:r>
          </a:p>
          <a:p>
            <a:pPr lvl="1"/>
            <a:r>
              <a:rPr lang="en-US" dirty="0"/>
              <a:t>Expensive: have to save entire state</a:t>
            </a:r>
          </a:p>
          <a:p>
            <a:pPr lvl="1"/>
            <a:r>
              <a:rPr lang="en-US" dirty="0"/>
              <a:t>E.g., Admin changes a files permission from read-write to ready-only</a:t>
            </a:r>
          </a:p>
          <a:p>
            <a:pPr lvl="1"/>
            <a:r>
              <a:rPr lang="en-US" dirty="0"/>
              <a:t>Memory protection?</a:t>
            </a:r>
          </a:p>
          <a:p>
            <a:r>
              <a:rPr lang="en-US" dirty="0"/>
              <a:t>Try visible instead!</a:t>
            </a:r>
          </a:p>
          <a:p>
            <a:pPr lvl="1"/>
            <a:r>
              <a:rPr lang="en-US" dirty="0"/>
              <a:t>Save only the state you need</a:t>
            </a:r>
          </a:p>
          <a:p>
            <a:pPr lvl="1"/>
            <a:r>
              <a:rPr lang="en-US" dirty="0"/>
              <a:t>Kernel gives you a few microseconds to do it</a:t>
            </a:r>
          </a:p>
        </p:txBody>
      </p:sp>
    </p:spTree>
    <p:extLst>
      <p:ext uri="{BB962C8B-B14F-4D97-AF65-F5344CB8AC3E}">
        <p14:creationId xmlns:p14="http://schemas.microsoft.com/office/powerpoint/2010/main" val="3829047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b="1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1040979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Revocation: kernel asks process for resource</a:t>
            </a:r>
          </a:p>
          <a:p>
            <a:pPr lvl="1"/>
            <a:r>
              <a:rPr lang="en-US" dirty="0"/>
              <a:t>“relinquish page 5 please”</a:t>
            </a:r>
          </a:p>
          <a:p>
            <a:pPr lvl="1"/>
            <a:r>
              <a:rPr lang="en-US" dirty="0"/>
              <a:t>Process tracks state and returns resource</a:t>
            </a:r>
          </a:p>
          <a:p>
            <a:r>
              <a:rPr lang="en-US" dirty="0"/>
              <a:t>Abort: kernel demands resource</a:t>
            </a:r>
          </a:p>
          <a:p>
            <a:pPr lvl="1"/>
            <a:r>
              <a:rPr lang="en-US" dirty="0"/>
              <a:t>“page 5 in 50 microseconds”</a:t>
            </a:r>
          </a:p>
          <a:p>
            <a:pPr lvl="1"/>
            <a:r>
              <a:rPr lang="en-US" dirty="0"/>
              <a:t>Takes resource “by force”</a:t>
            </a:r>
          </a:p>
          <a:p>
            <a:pPr lvl="1"/>
            <a:r>
              <a:rPr lang="en-US" dirty="0"/>
              <a:t>Invalidates credentials and bindings.</a:t>
            </a:r>
          </a:p>
          <a:p>
            <a:pPr lvl="1"/>
            <a:r>
              <a:rPr lang="en-US" dirty="0"/>
              <a:t>Notifies library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19427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idx="1"/>
          </p:nvPr>
        </p:nvSpPr>
        <p:spPr>
          <a:xfrm>
            <a:off x="190500" y="1523999"/>
            <a:ext cx="7239000" cy="2020935"/>
          </a:xfrm>
          <a:noFill/>
          <a:ln/>
        </p:spPr>
        <p:txBody>
          <a:bodyPr>
            <a:normAutofit lnSpcReduction="10000"/>
          </a:bodyPr>
          <a:lstStyle/>
          <a:p>
            <a:pPr marL="533400" indent="-5334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Goal: Eliminate requirement that address space is contiguous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Eliminate external fragmentation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Grow segments as needed</a:t>
            </a:r>
          </a:p>
          <a:p>
            <a:pPr marL="533400" indent="-5334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Idea: Divide address spaces and physical memory into fixed-sized pages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Size: 2</a:t>
            </a:r>
            <a:r>
              <a:rPr lang="en-US" sz="1600" baseline="30000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Example: 4KB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Physical page: page frame</a:t>
            </a:r>
          </a:p>
        </p:txBody>
      </p:sp>
      <p:grpSp>
        <p:nvGrpSpPr>
          <p:cNvPr id="2" name="Group 231"/>
          <p:cNvGrpSpPr>
            <a:grpSpLocks/>
          </p:cNvGrpSpPr>
          <p:nvPr/>
        </p:nvGrpSpPr>
        <p:grpSpPr bwMode="auto">
          <a:xfrm>
            <a:off x="815013" y="3544935"/>
            <a:ext cx="762000" cy="1828800"/>
            <a:chOff x="576" y="1920"/>
            <a:chExt cx="480" cy="1152"/>
          </a:xfrm>
        </p:grpSpPr>
        <p:sp>
          <p:nvSpPr>
            <p:cNvPr id="6368" name="Rectangle 224"/>
            <p:cNvSpPr>
              <a:spLocks noChangeArrowheads="1"/>
            </p:cNvSpPr>
            <p:nvPr/>
          </p:nvSpPr>
          <p:spPr bwMode="auto">
            <a:xfrm>
              <a:off x="576" y="1920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69" name="Rectangle 225"/>
            <p:cNvSpPr>
              <a:spLocks noChangeArrowheads="1"/>
            </p:cNvSpPr>
            <p:nvPr/>
          </p:nvSpPr>
          <p:spPr bwMode="auto">
            <a:xfrm>
              <a:off x="576" y="2112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0" name="Rectangle 226"/>
            <p:cNvSpPr>
              <a:spLocks noChangeArrowheads="1"/>
            </p:cNvSpPr>
            <p:nvPr/>
          </p:nvSpPr>
          <p:spPr bwMode="auto">
            <a:xfrm>
              <a:off x="576" y="2304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1" name="Rectangle 227"/>
            <p:cNvSpPr>
              <a:spLocks noChangeArrowheads="1"/>
            </p:cNvSpPr>
            <p:nvPr/>
          </p:nvSpPr>
          <p:spPr bwMode="auto">
            <a:xfrm>
              <a:off x="576" y="2496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2" name="Rectangle 228"/>
            <p:cNvSpPr>
              <a:spLocks noChangeArrowheads="1"/>
            </p:cNvSpPr>
            <p:nvPr/>
          </p:nvSpPr>
          <p:spPr bwMode="auto">
            <a:xfrm>
              <a:off x="576" y="2880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3" name="Rectangle 229"/>
            <p:cNvSpPr>
              <a:spLocks noChangeArrowheads="1"/>
            </p:cNvSpPr>
            <p:nvPr/>
          </p:nvSpPr>
          <p:spPr bwMode="auto">
            <a:xfrm>
              <a:off x="576" y="2688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374" name="Text Box 230"/>
          <p:cNvSpPr txBox="1">
            <a:spLocks noChangeArrowheads="1"/>
          </p:cNvSpPr>
          <p:nvPr/>
        </p:nvSpPr>
        <p:spPr bwMode="auto">
          <a:xfrm>
            <a:off x="434013" y="544993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Process 1</a:t>
            </a:r>
          </a:p>
        </p:txBody>
      </p: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1981200" y="4114800"/>
            <a:ext cx="762000" cy="1828800"/>
            <a:chOff x="576" y="1920"/>
            <a:chExt cx="480" cy="1152"/>
          </a:xfrm>
        </p:grpSpPr>
        <p:sp>
          <p:nvSpPr>
            <p:cNvPr id="6384" name="Rectangle 240"/>
            <p:cNvSpPr>
              <a:spLocks noChangeArrowheads="1"/>
            </p:cNvSpPr>
            <p:nvPr/>
          </p:nvSpPr>
          <p:spPr bwMode="auto">
            <a:xfrm>
              <a:off x="576" y="1920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5" name="Rectangle 241"/>
            <p:cNvSpPr>
              <a:spLocks noChangeArrowheads="1"/>
            </p:cNvSpPr>
            <p:nvPr/>
          </p:nvSpPr>
          <p:spPr bwMode="auto">
            <a:xfrm>
              <a:off x="576" y="2112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6" name="Rectangle 242"/>
            <p:cNvSpPr>
              <a:spLocks noChangeArrowheads="1"/>
            </p:cNvSpPr>
            <p:nvPr/>
          </p:nvSpPr>
          <p:spPr bwMode="auto">
            <a:xfrm>
              <a:off x="576" y="2304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7" name="Rectangle 243"/>
            <p:cNvSpPr>
              <a:spLocks noChangeArrowheads="1"/>
            </p:cNvSpPr>
            <p:nvPr/>
          </p:nvSpPr>
          <p:spPr bwMode="auto">
            <a:xfrm>
              <a:off x="576" y="2496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8" name="Rectangle 244"/>
            <p:cNvSpPr>
              <a:spLocks noChangeArrowheads="1"/>
            </p:cNvSpPr>
            <p:nvPr/>
          </p:nvSpPr>
          <p:spPr bwMode="auto">
            <a:xfrm>
              <a:off x="576" y="2880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9" name="Rectangle 245"/>
            <p:cNvSpPr>
              <a:spLocks noChangeArrowheads="1"/>
            </p:cNvSpPr>
            <p:nvPr/>
          </p:nvSpPr>
          <p:spPr bwMode="auto">
            <a:xfrm>
              <a:off x="576" y="2688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390" name="Text Box 246"/>
          <p:cNvSpPr txBox="1">
            <a:spLocks noChangeArrowheads="1"/>
          </p:cNvSpPr>
          <p:nvPr/>
        </p:nvSpPr>
        <p:spPr bwMode="auto">
          <a:xfrm>
            <a:off x="1828800" y="5943600"/>
            <a:ext cx="12937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Process 2</a:t>
            </a:r>
          </a:p>
        </p:txBody>
      </p:sp>
      <p:sp>
        <p:nvSpPr>
          <p:cNvPr id="6393" name="Text Box 249"/>
          <p:cNvSpPr txBox="1">
            <a:spLocks noChangeArrowheads="1"/>
          </p:cNvSpPr>
          <p:nvPr/>
        </p:nvSpPr>
        <p:spPr bwMode="auto">
          <a:xfrm>
            <a:off x="304800" y="6316663"/>
            <a:ext cx="2169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Logical View</a:t>
            </a:r>
          </a:p>
        </p:txBody>
      </p:sp>
      <p:sp>
        <p:nvSpPr>
          <p:cNvPr id="6416" name="Rectangle 272"/>
          <p:cNvSpPr>
            <a:spLocks noChangeArrowheads="1"/>
          </p:cNvSpPr>
          <p:nvPr/>
        </p:nvSpPr>
        <p:spPr bwMode="auto">
          <a:xfrm>
            <a:off x="7620000" y="6553200"/>
            <a:ext cx="7620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1" name="Text Box 277"/>
          <p:cNvSpPr txBox="1">
            <a:spLocks noChangeArrowheads="1"/>
          </p:cNvSpPr>
          <p:nvPr/>
        </p:nvSpPr>
        <p:spPr bwMode="auto">
          <a:xfrm rot="-5400000">
            <a:off x="7477396" y="3598396"/>
            <a:ext cx="23537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Physical View</a:t>
            </a:r>
          </a:p>
        </p:txBody>
      </p:sp>
      <p:sp>
        <p:nvSpPr>
          <p:cNvPr id="6377" name="Rectangle 233"/>
          <p:cNvSpPr>
            <a:spLocks noChangeArrowheads="1"/>
          </p:cNvSpPr>
          <p:nvPr/>
        </p:nvSpPr>
        <p:spPr bwMode="auto">
          <a:xfrm>
            <a:off x="3124200" y="37338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Code</a:t>
            </a:r>
          </a:p>
        </p:txBody>
      </p:sp>
      <p:sp>
        <p:nvSpPr>
          <p:cNvPr id="6378" name="Rectangle 234"/>
          <p:cNvSpPr>
            <a:spLocks noChangeArrowheads="1"/>
          </p:cNvSpPr>
          <p:nvPr/>
        </p:nvSpPr>
        <p:spPr bwMode="auto">
          <a:xfrm>
            <a:off x="3124200" y="40386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Heap</a:t>
            </a:r>
          </a:p>
        </p:txBody>
      </p:sp>
      <p:sp>
        <p:nvSpPr>
          <p:cNvPr id="6379" name="Rectangle 235"/>
          <p:cNvSpPr>
            <a:spLocks noChangeArrowheads="1"/>
          </p:cNvSpPr>
          <p:nvPr/>
        </p:nvSpPr>
        <p:spPr bwMode="auto">
          <a:xfrm>
            <a:off x="3124200" y="4343400"/>
            <a:ext cx="7620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Stack</a:t>
            </a:r>
          </a:p>
        </p:txBody>
      </p:sp>
      <p:sp>
        <p:nvSpPr>
          <p:cNvPr id="6380" name="Rectangle 236"/>
          <p:cNvSpPr>
            <a:spLocks noChangeArrowheads="1"/>
          </p:cNvSpPr>
          <p:nvPr/>
        </p:nvSpPr>
        <p:spPr bwMode="auto">
          <a:xfrm>
            <a:off x="3124200" y="46482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Heap</a:t>
            </a:r>
          </a:p>
        </p:txBody>
      </p:sp>
      <p:sp>
        <p:nvSpPr>
          <p:cNvPr id="6381" name="Rectangle 237"/>
          <p:cNvSpPr>
            <a:spLocks noChangeArrowheads="1"/>
          </p:cNvSpPr>
          <p:nvPr/>
        </p:nvSpPr>
        <p:spPr bwMode="auto">
          <a:xfrm>
            <a:off x="3124200" y="52578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82" name="Rectangle 238"/>
          <p:cNvSpPr>
            <a:spLocks noChangeArrowheads="1"/>
          </p:cNvSpPr>
          <p:nvPr/>
        </p:nvSpPr>
        <p:spPr bwMode="auto">
          <a:xfrm>
            <a:off x="3124200" y="49530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Heap</a:t>
            </a:r>
          </a:p>
        </p:txBody>
      </p:sp>
      <p:sp>
        <p:nvSpPr>
          <p:cNvPr id="6391" name="Text Box 247"/>
          <p:cNvSpPr txBox="1">
            <a:spLocks noChangeArrowheads="1"/>
          </p:cNvSpPr>
          <p:nvPr/>
        </p:nvSpPr>
        <p:spPr bwMode="auto">
          <a:xfrm>
            <a:off x="2895600" y="5562600"/>
            <a:ext cx="12937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Process 3</a:t>
            </a:r>
          </a:p>
        </p:txBody>
      </p:sp>
      <p:sp>
        <p:nvSpPr>
          <p:cNvPr id="6398" name="Rectangle 254"/>
          <p:cNvSpPr>
            <a:spLocks noChangeArrowheads="1"/>
          </p:cNvSpPr>
          <p:nvPr/>
        </p:nvSpPr>
        <p:spPr bwMode="auto">
          <a:xfrm>
            <a:off x="7620000" y="1447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99" name="Rectangle 255"/>
          <p:cNvSpPr>
            <a:spLocks noChangeArrowheads="1"/>
          </p:cNvSpPr>
          <p:nvPr/>
        </p:nvSpPr>
        <p:spPr bwMode="auto">
          <a:xfrm>
            <a:off x="7620000" y="17526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0" name="Rectangle 256"/>
          <p:cNvSpPr>
            <a:spLocks noChangeArrowheads="1"/>
          </p:cNvSpPr>
          <p:nvPr/>
        </p:nvSpPr>
        <p:spPr bwMode="auto">
          <a:xfrm>
            <a:off x="7620000" y="205740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1" name="Rectangle 257"/>
          <p:cNvSpPr>
            <a:spLocks noChangeArrowheads="1"/>
          </p:cNvSpPr>
          <p:nvPr/>
        </p:nvSpPr>
        <p:spPr bwMode="auto">
          <a:xfrm>
            <a:off x="7620000" y="23622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2" name="Rectangle 258"/>
          <p:cNvSpPr>
            <a:spLocks noChangeArrowheads="1"/>
          </p:cNvSpPr>
          <p:nvPr/>
        </p:nvSpPr>
        <p:spPr bwMode="auto">
          <a:xfrm>
            <a:off x="7620000" y="297180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3" name="Rectangle 259"/>
          <p:cNvSpPr>
            <a:spLocks noChangeArrowheads="1"/>
          </p:cNvSpPr>
          <p:nvPr/>
        </p:nvSpPr>
        <p:spPr bwMode="auto">
          <a:xfrm>
            <a:off x="7620000" y="26670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5" name="Rectangle 261"/>
          <p:cNvSpPr>
            <a:spLocks noChangeArrowheads="1"/>
          </p:cNvSpPr>
          <p:nvPr/>
        </p:nvSpPr>
        <p:spPr bwMode="auto">
          <a:xfrm>
            <a:off x="7620000" y="32766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6" name="Rectangle 262"/>
          <p:cNvSpPr>
            <a:spLocks noChangeArrowheads="1"/>
          </p:cNvSpPr>
          <p:nvPr/>
        </p:nvSpPr>
        <p:spPr bwMode="auto">
          <a:xfrm>
            <a:off x="7620000" y="35814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7" name="Rectangle 263"/>
          <p:cNvSpPr>
            <a:spLocks noChangeArrowheads="1"/>
          </p:cNvSpPr>
          <p:nvPr/>
        </p:nvSpPr>
        <p:spPr bwMode="auto">
          <a:xfrm>
            <a:off x="7620000" y="38862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8" name="Rectangle 264"/>
          <p:cNvSpPr>
            <a:spLocks noChangeArrowheads="1"/>
          </p:cNvSpPr>
          <p:nvPr/>
        </p:nvSpPr>
        <p:spPr bwMode="auto">
          <a:xfrm>
            <a:off x="7620000" y="41910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9" name="Rectangle 265"/>
          <p:cNvSpPr>
            <a:spLocks noChangeArrowheads="1"/>
          </p:cNvSpPr>
          <p:nvPr/>
        </p:nvSpPr>
        <p:spPr bwMode="auto">
          <a:xfrm>
            <a:off x="7620000" y="48006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0" name="Rectangle 266"/>
          <p:cNvSpPr>
            <a:spLocks noChangeArrowheads="1"/>
          </p:cNvSpPr>
          <p:nvPr/>
        </p:nvSpPr>
        <p:spPr bwMode="auto">
          <a:xfrm>
            <a:off x="7620000" y="44958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2" name="Rectangle 268"/>
          <p:cNvSpPr>
            <a:spLocks noChangeArrowheads="1"/>
          </p:cNvSpPr>
          <p:nvPr/>
        </p:nvSpPr>
        <p:spPr bwMode="auto">
          <a:xfrm>
            <a:off x="7620000" y="50292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3" name="Rectangle 269"/>
          <p:cNvSpPr>
            <a:spLocks noChangeArrowheads="1"/>
          </p:cNvSpPr>
          <p:nvPr/>
        </p:nvSpPr>
        <p:spPr bwMode="auto">
          <a:xfrm>
            <a:off x="7620000" y="533400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4" name="Rectangle 270"/>
          <p:cNvSpPr>
            <a:spLocks noChangeArrowheads="1"/>
          </p:cNvSpPr>
          <p:nvPr/>
        </p:nvSpPr>
        <p:spPr bwMode="auto">
          <a:xfrm>
            <a:off x="7620000" y="56388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5" name="Rectangle 271"/>
          <p:cNvSpPr>
            <a:spLocks noChangeArrowheads="1"/>
          </p:cNvSpPr>
          <p:nvPr/>
        </p:nvSpPr>
        <p:spPr bwMode="auto">
          <a:xfrm>
            <a:off x="7620000" y="59436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7" name="Rectangle 273"/>
          <p:cNvSpPr>
            <a:spLocks noChangeArrowheads="1"/>
          </p:cNvSpPr>
          <p:nvPr/>
        </p:nvSpPr>
        <p:spPr bwMode="auto">
          <a:xfrm>
            <a:off x="7620000" y="62484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8" name="Rectangle 274"/>
          <p:cNvSpPr>
            <a:spLocks noChangeArrowheads="1"/>
          </p:cNvSpPr>
          <p:nvPr/>
        </p:nvSpPr>
        <p:spPr bwMode="auto">
          <a:xfrm>
            <a:off x="7620000" y="11430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9" name="Rectangle 275"/>
          <p:cNvSpPr>
            <a:spLocks noChangeArrowheads="1"/>
          </p:cNvSpPr>
          <p:nvPr/>
        </p:nvSpPr>
        <p:spPr bwMode="auto">
          <a:xfrm>
            <a:off x="7620000" y="8382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0" name="Rectangle 276"/>
          <p:cNvSpPr>
            <a:spLocks noChangeArrowheads="1"/>
          </p:cNvSpPr>
          <p:nvPr/>
        </p:nvSpPr>
        <p:spPr bwMode="auto">
          <a:xfrm>
            <a:off x="7620000" y="5334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3" name="Line 279"/>
          <p:cNvSpPr>
            <a:spLocks noChangeShapeType="1"/>
          </p:cNvSpPr>
          <p:nvPr/>
        </p:nvSpPr>
        <p:spPr bwMode="auto">
          <a:xfrm flipV="1">
            <a:off x="3886200" y="1905000"/>
            <a:ext cx="3733800" cy="1981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4" name="Line 280"/>
          <p:cNvSpPr>
            <a:spLocks noChangeShapeType="1"/>
          </p:cNvSpPr>
          <p:nvPr/>
        </p:nvSpPr>
        <p:spPr bwMode="auto">
          <a:xfrm flipV="1">
            <a:off x="3886200" y="4038600"/>
            <a:ext cx="36576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6" name="Line 282"/>
          <p:cNvSpPr>
            <a:spLocks noChangeShapeType="1"/>
          </p:cNvSpPr>
          <p:nvPr/>
        </p:nvSpPr>
        <p:spPr bwMode="auto">
          <a:xfrm flipV="1">
            <a:off x="3886200" y="4724400"/>
            <a:ext cx="3733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7" name="Line 283"/>
          <p:cNvSpPr>
            <a:spLocks noChangeShapeType="1"/>
          </p:cNvSpPr>
          <p:nvPr/>
        </p:nvSpPr>
        <p:spPr bwMode="auto">
          <a:xfrm flipV="1">
            <a:off x="3810000" y="5181600"/>
            <a:ext cx="388620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8" name="Line 284"/>
          <p:cNvSpPr>
            <a:spLocks noChangeShapeType="1"/>
          </p:cNvSpPr>
          <p:nvPr/>
        </p:nvSpPr>
        <p:spPr bwMode="auto">
          <a:xfrm flipV="1">
            <a:off x="3886200" y="2895600"/>
            <a:ext cx="3733800" cy="1905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373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 MIPS</a:t>
            </a:r>
          </a:p>
          <a:p>
            <a:r>
              <a:rPr lang="en-US" dirty="0"/>
              <a:t>Aegis: actual </a:t>
            </a:r>
            <a:r>
              <a:rPr lang="en-US" dirty="0" err="1"/>
              <a:t>exokernel</a:t>
            </a:r>
            <a:endParaRPr lang="en-US" dirty="0"/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Physical memory</a:t>
            </a:r>
          </a:p>
          <a:p>
            <a:pPr lvl="1"/>
            <a:r>
              <a:rPr lang="en-US" dirty="0"/>
              <a:t>TLB</a:t>
            </a:r>
          </a:p>
          <a:p>
            <a:pPr lvl="1"/>
            <a:r>
              <a:rPr lang="en-US" dirty="0"/>
              <a:t>Exceptions, Interrupts</a:t>
            </a:r>
          </a:p>
          <a:p>
            <a:r>
              <a:rPr lang="en-US" dirty="0" err="1"/>
              <a:t>ExOS</a:t>
            </a:r>
            <a:r>
              <a:rPr lang="en-US" dirty="0"/>
              <a:t>: library operating system</a:t>
            </a:r>
          </a:p>
          <a:p>
            <a:pPr lvl="1"/>
            <a:r>
              <a:rPr lang="en-US" dirty="0"/>
              <a:t>Processes, IPC, Virtual Memory, Network protocols</a:t>
            </a:r>
          </a:p>
        </p:txBody>
      </p:sp>
    </p:spTree>
    <p:extLst>
      <p:ext uri="{BB962C8B-B14F-4D97-AF65-F5344CB8AC3E}">
        <p14:creationId xmlns:p14="http://schemas.microsoft.com/office/powerpoint/2010/main" val="47230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Microbenchmark</a:t>
            </a:r>
            <a:r>
              <a:rPr lang="en-US" dirty="0"/>
              <a:t> results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4550" y="1943100"/>
            <a:ext cx="5029200" cy="1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4550" y="4000500"/>
            <a:ext cx="504713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8747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C53AB286-FA9E-7340-B60F-AEC3F6FC38E4}" type="slidenum">
              <a:rPr lang="en-US"/>
              <a:pPr/>
              <a:t>42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ExOS Virtual Memory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3050" y="2565798"/>
            <a:ext cx="6115050" cy="137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AutoShape 5"/>
          <p:cNvSpPr>
            <a:spLocks noChangeArrowheads="1"/>
          </p:cNvSpPr>
          <p:nvPr/>
        </p:nvSpPr>
        <p:spPr bwMode="auto">
          <a:xfrm>
            <a:off x="1485900" y="4400550"/>
            <a:ext cx="1657350" cy="1257300"/>
          </a:xfrm>
          <a:prstGeom prst="wedgeRoundRectCallout">
            <a:avLst>
              <a:gd name="adj1" fmla="val 94972"/>
              <a:gd name="adj2" fmla="val -9356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500"/>
              <a:t>+ Fast Sys call.</a:t>
            </a:r>
          </a:p>
          <a:p>
            <a:pPr algn="ctr"/>
            <a:r>
              <a:rPr lang="en-US" sz="1500"/>
              <a:t>- Half the time in look-up (vector).</a:t>
            </a:r>
          </a:p>
        </p:txBody>
      </p:sp>
      <p:sp>
        <p:nvSpPr>
          <p:cNvPr id="47110" name="AutoShape 6"/>
          <p:cNvSpPr>
            <a:spLocks noChangeArrowheads="1"/>
          </p:cNvSpPr>
          <p:nvPr/>
        </p:nvSpPr>
        <p:spPr bwMode="auto">
          <a:xfrm>
            <a:off x="4057650" y="4514850"/>
            <a:ext cx="1657350" cy="1143000"/>
          </a:xfrm>
          <a:prstGeom prst="wedgeRoundRectCallout">
            <a:avLst>
              <a:gd name="adj1" fmla="val -3306"/>
              <a:gd name="adj2" fmla="val -11719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500"/>
              <a:t>Repeated access to Aegis STLB and ExOS PageTable</a:t>
            </a:r>
          </a:p>
        </p:txBody>
      </p:sp>
    </p:spTree>
    <p:extLst>
      <p:ext uri="{BB962C8B-B14F-4D97-AF65-F5344CB8AC3E}">
        <p14:creationId xmlns:p14="http://schemas.microsoft.com/office/powerpoint/2010/main" val="260544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nimBg="1" autoUpdateAnimBg="0"/>
      <p:bldP spid="47110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000250"/>
            <a:ext cx="7086600" cy="3771900"/>
          </a:xfrm>
        </p:spPr>
        <p:txBody>
          <a:bodyPr>
            <a:normAutofit/>
          </a:bodyPr>
          <a:lstStyle/>
          <a:p>
            <a:r>
              <a:rPr lang="en-US" dirty="0"/>
              <a:t>Extensible kernels are actually fast.</a:t>
            </a:r>
          </a:p>
          <a:p>
            <a:r>
              <a:rPr lang="en-US" dirty="0"/>
              <a:t>End-to-end arguments.</a:t>
            </a:r>
          </a:p>
          <a:p>
            <a:r>
              <a:rPr lang="en-US" dirty="0"/>
              <a:t>Efficient implementations.</a:t>
            </a:r>
          </a:p>
          <a:p>
            <a:r>
              <a:rPr lang="en-US" dirty="0"/>
              <a:t>Extensibility without loss of security or performance</a:t>
            </a:r>
          </a:p>
          <a:p>
            <a:pPr lvl="1"/>
            <a:r>
              <a:rPr lang="en-US" dirty="0" err="1"/>
              <a:t>Exokernels</a:t>
            </a:r>
            <a:endParaRPr lang="en-US" dirty="0"/>
          </a:p>
          <a:p>
            <a:pPr lvl="2"/>
            <a:r>
              <a:rPr lang="en-US" dirty="0"/>
              <a:t>Safely export machine resources</a:t>
            </a:r>
          </a:p>
          <a:p>
            <a:pPr lvl="2"/>
            <a:r>
              <a:rPr lang="en-US" dirty="0"/>
              <a:t>Decouple protection from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0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ontain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Containers</a:t>
            </a:r>
          </a:p>
        </p:txBody>
      </p:sp>
      <p:sp>
        <p:nvSpPr>
          <p:cNvPr id="304" name="Grouping of processes…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Grouping of processes</a:t>
            </a:r>
          </a:p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Provide isolation between groups</a:t>
            </a:r>
          </a:p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Containers cannot customize operating systems</a:t>
            </a:r>
          </a:p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Isn’t this similar to the problem </a:t>
            </a:r>
            <a:r>
              <a:rPr dirty="0" err="1"/>
              <a:t>exokernels</a:t>
            </a:r>
            <a:r>
              <a:rPr dirty="0"/>
              <a:t> tried to solve?</a:t>
            </a:r>
          </a:p>
        </p:txBody>
      </p:sp>
      <p:sp>
        <p:nvSpPr>
          <p:cNvPr id="305" name="OS"/>
          <p:cNvSpPr txBox="1"/>
          <p:nvPr/>
        </p:nvSpPr>
        <p:spPr>
          <a:xfrm>
            <a:off x="1828800" y="5817139"/>
            <a:ext cx="5442203" cy="375048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OS</a:t>
            </a:r>
          </a:p>
        </p:txBody>
      </p:sp>
      <p:sp>
        <p:nvSpPr>
          <p:cNvPr id="306" name="Container"/>
          <p:cNvSpPr txBox="1"/>
          <p:nvPr/>
        </p:nvSpPr>
        <p:spPr>
          <a:xfrm>
            <a:off x="1828800" y="4415922"/>
            <a:ext cx="1757878" cy="1366244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Container</a:t>
            </a:r>
          </a:p>
        </p:txBody>
      </p:sp>
      <p:sp>
        <p:nvSpPr>
          <p:cNvPr id="307" name="Container"/>
          <p:cNvSpPr txBox="1"/>
          <p:nvPr/>
        </p:nvSpPr>
        <p:spPr>
          <a:xfrm>
            <a:off x="3670963" y="4415922"/>
            <a:ext cx="1757877" cy="1366244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Container</a:t>
            </a:r>
          </a:p>
        </p:txBody>
      </p:sp>
      <p:sp>
        <p:nvSpPr>
          <p:cNvPr id="308" name="Container"/>
          <p:cNvSpPr txBox="1"/>
          <p:nvPr/>
        </p:nvSpPr>
        <p:spPr>
          <a:xfrm>
            <a:off x="5513125" y="4415922"/>
            <a:ext cx="1757877" cy="1366244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Container</a:t>
            </a:r>
          </a:p>
        </p:txBody>
      </p:sp>
      <p:sp>
        <p:nvSpPr>
          <p:cNvPr id="309" name="Hypervisor"/>
          <p:cNvSpPr txBox="1"/>
          <p:nvPr/>
        </p:nvSpPr>
        <p:spPr>
          <a:xfrm>
            <a:off x="1828800" y="6230402"/>
            <a:ext cx="5442203" cy="375048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Hypervisor</a:t>
            </a:r>
          </a:p>
        </p:txBody>
      </p:sp>
      <p:sp>
        <p:nvSpPr>
          <p:cNvPr id="310" name="MySQL"/>
          <p:cNvSpPr txBox="1"/>
          <p:nvPr/>
        </p:nvSpPr>
        <p:spPr>
          <a:xfrm>
            <a:off x="2014572" y="4820483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MySQL</a:t>
            </a:r>
          </a:p>
        </p:txBody>
      </p:sp>
      <p:sp>
        <p:nvSpPr>
          <p:cNvPr id="311" name="Web Server"/>
          <p:cNvSpPr txBox="1"/>
          <p:nvPr/>
        </p:nvSpPr>
        <p:spPr>
          <a:xfrm>
            <a:off x="3856735" y="4820483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92500"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 dirty="0"/>
              <a:t>Web Server</a:t>
            </a:r>
          </a:p>
        </p:txBody>
      </p:sp>
      <p:sp>
        <p:nvSpPr>
          <p:cNvPr id="312" name="Web Server"/>
          <p:cNvSpPr txBox="1"/>
          <p:nvPr/>
        </p:nvSpPr>
        <p:spPr>
          <a:xfrm>
            <a:off x="3856735" y="5318812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92500"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Web Server</a:t>
            </a:r>
          </a:p>
        </p:txBody>
      </p:sp>
      <p:sp>
        <p:nvSpPr>
          <p:cNvPr id="313" name="MySQL"/>
          <p:cNvSpPr txBox="1"/>
          <p:nvPr/>
        </p:nvSpPr>
        <p:spPr>
          <a:xfrm>
            <a:off x="5698898" y="4820483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MySQL</a:t>
            </a:r>
          </a:p>
        </p:txBody>
      </p:sp>
      <p:sp>
        <p:nvSpPr>
          <p:cNvPr id="314" name="Web Server"/>
          <p:cNvSpPr txBox="1"/>
          <p:nvPr/>
        </p:nvSpPr>
        <p:spPr>
          <a:xfrm>
            <a:off x="5698898" y="5318812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92500"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Web Server</a:t>
            </a:r>
          </a:p>
        </p:txBody>
      </p:sp>
      <p:sp>
        <p:nvSpPr>
          <p:cNvPr id="14" name="Shape 1025">
            <a:extLst>
              <a:ext uri="{FF2B5EF4-FFF2-40B4-BE49-F238E27FC236}">
                <a16:creationId xmlns:a16="http://schemas.microsoft.com/office/drawing/2014/main" id="{CE3E33C5-DF21-8A43-8415-4F03C715E387}"/>
              </a:ext>
            </a:extLst>
          </p:cNvPr>
          <p:cNvSpPr txBox="1">
            <a:spLocks/>
          </p:cNvSpPr>
          <p:nvPr/>
        </p:nvSpPr>
        <p:spPr>
          <a:xfrm>
            <a:off x="29817" y="6553200"/>
            <a:ext cx="12191999" cy="941302"/>
          </a:xfrm>
          <a:prstGeom prst="rect">
            <a:avLst/>
          </a:prstGeom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401878" indent="-401878" algn="l" rtl="0" eaLnBrk="0" fontAlgn="base" hangingPunct="0">
              <a:spcBef>
                <a:spcPts val="2844"/>
              </a:spcBef>
              <a:spcAft>
                <a:spcPct val="0"/>
              </a:spcAft>
              <a:buFont typeface="Calisto MT" charset="0"/>
              <a:buChar char="•"/>
              <a:defRPr sz="3413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821818" indent="-419940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3129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1223696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sz="2844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625575" indent="-401878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2027453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5390">
              <a:buNone/>
              <a:defRPr sz="1800">
                <a:solidFill>
                  <a:srgbClr val="000000"/>
                </a:solidFill>
              </a:defRPr>
            </a:pPr>
            <a:r>
              <a:rPr lang="en-US" sz="1200" dirty="0"/>
              <a:t>Disclaimer: Materials derived and modified from Prof. Ion </a:t>
            </a:r>
            <a:r>
              <a:rPr lang="en-US" sz="1200" dirty="0" err="1"/>
              <a:t>Stoica</a:t>
            </a:r>
            <a:r>
              <a:rPr lang="en-US" sz="1200" dirty="0"/>
              <a:t>, Prof. Hakim Weatherspoon, and Prof. </a:t>
            </a:r>
            <a:r>
              <a:rPr lang="en-US" sz="1200" dirty="0" err="1"/>
              <a:t>Umakishore’s</a:t>
            </a:r>
            <a:r>
              <a:rPr lang="en-US" sz="1200" dirty="0"/>
              <a:t> lecture notes</a:t>
            </a:r>
          </a:p>
        </p:txBody>
      </p:sp>
    </p:spTree>
    <p:extLst>
      <p:ext uri="{BB962C8B-B14F-4D97-AF65-F5344CB8AC3E}">
        <p14:creationId xmlns:p14="http://schemas.microsoft.com/office/powerpoint/2010/main" val="144890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of </a:t>
            </a:r>
            <a:br>
              <a:rPr lang="en-US" dirty="0"/>
            </a:br>
            <a:r>
              <a:rPr lang="en-US" dirty="0"/>
              <a:t>Page Addresses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458200" cy="137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How to translate logical address to physical address?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High-order bits of address designate page number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Low-order bits of address designate offset within page</a:t>
            </a:r>
          </a:p>
          <a:p>
            <a:pPr lvl="1">
              <a:lnSpc>
                <a:spcPct val="9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762000" y="3505200"/>
            <a:ext cx="3581400" cy="609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page number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762000" y="5105400"/>
            <a:ext cx="35814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frame number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343400" y="3505200"/>
            <a:ext cx="16764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page offset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4343400" y="5105400"/>
            <a:ext cx="16764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page offset</a:t>
            </a:r>
          </a:p>
        </p:txBody>
      </p: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6461125" y="3490913"/>
            <a:ext cx="21371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bg2">
                    <a:lumMod val="50000"/>
                  </a:schemeClr>
                </a:solidFill>
              </a:rPr>
              <a:t>Logical address</a:t>
            </a:r>
          </a:p>
        </p:txBody>
      </p:sp>
      <p:sp>
        <p:nvSpPr>
          <p:cNvPr id="177161" name="Text Box 9"/>
          <p:cNvSpPr txBox="1">
            <a:spLocks noChangeArrowheads="1"/>
          </p:cNvSpPr>
          <p:nvPr/>
        </p:nvSpPr>
        <p:spPr bwMode="auto">
          <a:xfrm>
            <a:off x="6477000" y="5181600"/>
            <a:ext cx="228024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bg2">
                    <a:lumMod val="50000"/>
                  </a:schemeClr>
                </a:solidFill>
              </a:rPr>
              <a:t>Physical address</a:t>
            </a:r>
          </a:p>
        </p:txBody>
      </p:sp>
      <p:sp>
        <p:nvSpPr>
          <p:cNvPr id="177162" name="Text Box 10"/>
          <p:cNvSpPr txBox="1">
            <a:spLocks noChangeArrowheads="1"/>
          </p:cNvSpPr>
          <p:nvPr/>
        </p:nvSpPr>
        <p:spPr bwMode="auto">
          <a:xfrm>
            <a:off x="6858000" y="2895600"/>
            <a:ext cx="12916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32 bits</a:t>
            </a:r>
          </a:p>
        </p:txBody>
      </p:sp>
      <p:sp>
        <p:nvSpPr>
          <p:cNvPr id="177167" name="AutoShape 15"/>
          <p:cNvSpPr>
            <a:spLocks noChangeArrowheads="1"/>
          </p:cNvSpPr>
          <p:nvPr/>
        </p:nvSpPr>
        <p:spPr bwMode="auto">
          <a:xfrm>
            <a:off x="1295400" y="4343400"/>
            <a:ext cx="1981200" cy="457200"/>
          </a:xfrm>
          <a:prstGeom prst="flowChartInternalStorage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translate</a:t>
            </a:r>
          </a:p>
        </p:txBody>
      </p:sp>
      <p:sp>
        <p:nvSpPr>
          <p:cNvPr id="177169" name="Line 17"/>
          <p:cNvSpPr>
            <a:spLocks noChangeShapeType="1"/>
          </p:cNvSpPr>
          <p:nvPr/>
        </p:nvSpPr>
        <p:spPr bwMode="auto">
          <a:xfrm>
            <a:off x="2286000" y="4114800"/>
            <a:ext cx="0" cy="228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7170" name="Line 18"/>
          <p:cNvSpPr>
            <a:spLocks noChangeShapeType="1"/>
          </p:cNvSpPr>
          <p:nvPr/>
        </p:nvSpPr>
        <p:spPr bwMode="auto">
          <a:xfrm>
            <a:off x="2286000" y="4800600"/>
            <a:ext cx="0" cy="304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7171" name="Text Box 19"/>
          <p:cNvSpPr txBox="1">
            <a:spLocks noChangeArrowheads="1"/>
          </p:cNvSpPr>
          <p:nvPr/>
        </p:nvSpPr>
        <p:spPr bwMode="auto">
          <a:xfrm>
            <a:off x="2117725" y="2957513"/>
            <a:ext cx="1312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20 bits</a:t>
            </a:r>
          </a:p>
        </p:txBody>
      </p:sp>
      <p:sp>
        <p:nvSpPr>
          <p:cNvPr id="177172" name="Text Box 20"/>
          <p:cNvSpPr txBox="1">
            <a:spLocks noChangeArrowheads="1"/>
          </p:cNvSpPr>
          <p:nvPr/>
        </p:nvSpPr>
        <p:spPr bwMode="auto">
          <a:xfrm>
            <a:off x="4495800" y="2971800"/>
            <a:ext cx="12262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12 bits</a:t>
            </a:r>
          </a:p>
        </p:txBody>
      </p:sp>
      <p:sp>
        <p:nvSpPr>
          <p:cNvPr id="177173" name="Line 21"/>
          <p:cNvSpPr>
            <a:spLocks noChangeShapeType="1"/>
          </p:cNvSpPr>
          <p:nvPr/>
        </p:nvSpPr>
        <p:spPr bwMode="auto">
          <a:xfrm>
            <a:off x="5181600" y="4191000"/>
            <a:ext cx="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2155" y="5825821"/>
            <a:ext cx="5254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No addition needed; just append bits correctly…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236" y="6233581"/>
            <a:ext cx="862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How does format of address space determine number of pages and size of pages?</a:t>
            </a:r>
          </a:p>
        </p:txBody>
      </p:sp>
    </p:spTree>
    <p:extLst>
      <p:ext uri="{BB962C8B-B14F-4D97-AF65-F5344CB8AC3E}">
        <p14:creationId xmlns:p14="http://schemas.microsoft.com/office/powerpoint/2010/main" val="235716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63500"/>
            <a:ext cx="8288337" cy="1282700"/>
          </a:xfrm>
        </p:spPr>
        <p:txBody>
          <a:bodyPr/>
          <a:lstStyle/>
          <a:p>
            <a:r>
              <a:rPr lang="en-US" sz="4000" dirty="0"/>
              <a:t>Multilevel Page Tables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1600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dirty="0"/>
              <a:t>Goal: Allow each page tables to be allocated non-contiguously</a:t>
            </a:r>
          </a:p>
          <a:p>
            <a:pPr>
              <a:lnSpc>
                <a:spcPct val="90000"/>
              </a:lnSpc>
              <a:buNone/>
            </a:pPr>
            <a:r>
              <a:rPr lang="en-US" dirty="0"/>
              <a:t>Idea: Page the page tables 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Creates multiple levels of page tables; outer level “page directory”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Only allocate page tables for pages in use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Used in x86 architectures (hardware can walk known structure)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914400" y="3657600"/>
            <a:ext cx="1905000" cy="457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outer page</a:t>
            </a:r>
            <a:br>
              <a:rPr lang="en-US" sz="1828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(8 bits)</a:t>
            </a: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2819400" y="3657600"/>
            <a:ext cx="2209800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inner page</a:t>
            </a:r>
            <a:br>
              <a:rPr lang="en-US" sz="1828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(10 bits)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5029200" y="3657600"/>
            <a:ext cx="3352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page offset (12 bits)</a:t>
            </a:r>
          </a:p>
        </p:txBody>
      </p:sp>
      <p:sp>
        <p:nvSpPr>
          <p:cNvPr id="186379" name="Text Box 11"/>
          <p:cNvSpPr txBox="1">
            <a:spLocks noChangeArrowheads="1"/>
          </p:cNvSpPr>
          <p:nvPr/>
        </p:nvSpPr>
        <p:spPr bwMode="auto">
          <a:xfrm>
            <a:off x="1057708" y="3311525"/>
            <a:ext cx="1798247" cy="37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9" tIns="45719" rIns="91439" bIns="45719">
            <a:prstTxWarp prst="textNoShape">
              <a:avLst/>
            </a:prstTxWarp>
            <a:spAutoFit/>
          </a:bodyPr>
          <a:lstStyle/>
          <a:p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30-bit address:</a:t>
            </a:r>
          </a:p>
        </p:txBody>
      </p:sp>
      <p:sp>
        <p:nvSpPr>
          <p:cNvPr id="186380" name="Rectangle 12"/>
          <p:cNvSpPr>
            <a:spLocks noChangeArrowheads="1"/>
          </p:cNvSpPr>
          <p:nvPr/>
        </p:nvSpPr>
        <p:spPr bwMode="auto">
          <a:xfrm>
            <a:off x="3657600" y="4876800"/>
            <a:ext cx="1828800" cy="1600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2" name="Rectangle 14"/>
          <p:cNvSpPr>
            <a:spLocks noChangeArrowheads="1"/>
          </p:cNvSpPr>
          <p:nvPr/>
        </p:nvSpPr>
        <p:spPr bwMode="auto">
          <a:xfrm>
            <a:off x="6934201" y="4343400"/>
            <a:ext cx="7620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>
            <a:off x="3657600" y="5105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4" name="Line 16"/>
          <p:cNvSpPr>
            <a:spLocks noChangeShapeType="1"/>
          </p:cNvSpPr>
          <p:nvPr/>
        </p:nvSpPr>
        <p:spPr bwMode="auto">
          <a:xfrm>
            <a:off x="3657600" y="5334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5" name="Line 17"/>
          <p:cNvSpPr>
            <a:spLocks noChangeShapeType="1"/>
          </p:cNvSpPr>
          <p:nvPr/>
        </p:nvSpPr>
        <p:spPr bwMode="auto">
          <a:xfrm>
            <a:off x="3657600" y="55626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6" name="Line 18"/>
          <p:cNvSpPr>
            <a:spLocks noChangeShapeType="1"/>
          </p:cNvSpPr>
          <p:nvPr/>
        </p:nvSpPr>
        <p:spPr bwMode="auto">
          <a:xfrm>
            <a:off x="3657600" y="57912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7" name="Line 19"/>
          <p:cNvSpPr>
            <a:spLocks noChangeShapeType="1"/>
          </p:cNvSpPr>
          <p:nvPr/>
        </p:nvSpPr>
        <p:spPr bwMode="auto">
          <a:xfrm>
            <a:off x="3657600" y="60198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8" name="Line 20"/>
          <p:cNvSpPr>
            <a:spLocks noChangeShapeType="1"/>
          </p:cNvSpPr>
          <p:nvPr/>
        </p:nvSpPr>
        <p:spPr bwMode="auto">
          <a:xfrm>
            <a:off x="3657600" y="6248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9" name="Freeform 21"/>
          <p:cNvSpPr>
            <a:spLocks/>
          </p:cNvSpPr>
          <p:nvPr/>
        </p:nvSpPr>
        <p:spPr bwMode="auto">
          <a:xfrm>
            <a:off x="533400" y="4038601"/>
            <a:ext cx="457200" cy="1524000"/>
          </a:xfrm>
          <a:custGeom>
            <a:avLst/>
            <a:gdLst/>
            <a:ahLst/>
            <a:cxnLst>
              <a:cxn ang="0">
                <a:pos x="240" y="0"/>
              </a:cxn>
              <a:cxn ang="0">
                <a:pos x="0" y="0"/>
              </a:cxn>
              <a:cxn ang="0">
                <a:pos x="0" y="960"/>
              </a:cxn>
              <a:cxn ang="0">
                <a:pos x="288" y="960"/>
              </a:cxn>
            </a:cxnLst>
            <a:rect l="0" t="0" r="r" b="b"/>
            <a:pathLst>
              <a:path w="288" h="960">
                <a:moveTo>
                  <a:pt x="240" y="0"/>
                </a:moveTo>
                <a:lnTo>
                  <a:pt x="0" y="0"/>
                </a:lnTo>
                <a:lnTo>
                  <a:pt x="0" y="960"/>
                </a:lnTo>
                <a:lnTo>
                  <a:pt x="288" y="960"/>
                </a:lnTo>
              </a:path>
            </a:pathLst>
          </a:cu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90" name="Rectangle 22"/>
          <p:cNvSpPr>
            <a:spLocks noChangeArrowheads="1"/>
          </p:cNvSpPr>
          <p:nvPr/>
        </p:nvSpPr>
        <p:spPr bwMode="auto">
          <a:xfrm>
            <a:off x="228600" y="6324600"/>
            <a:ext cx="1905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406" dirty="0">
                <a:solidFill>
                  <a:schemeClr val="bg2">
                    <a:lumMod val="50000"/>
                  </a:schemeClr>
                </a:solidFill>
              </a:rPr>
              <a:t>base of page directory</a:t>
            </a:r>
          </a:p>
        </p:txBody>
      </p:sp>
      <p:sp>
        <p:nvSpPr>
          <p:cNvPr id="186395" name="Freeform 27"/>
          <p:cNvSpPr>
            <a:spLocks/>
          </p:cNvSpPr>
          <p:nvPr/>
        </p:nvSpPr>
        <p:spPr bwMode="auto">
          <a:xfrm flipV="1">
            <a:off x="2813050" y="4876800"/>
            <a:ext cx="844550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0" y="0"/>
              </a:cxn>
              <a:cxn ang="0">
                <a:pos x="240" y="624"/>
              </a:cxn>
              <a:cxn ang="0">
                <a:pos x="532" y="636"/>
              </a:cxn>
            </a:cxnLst>
            <a:rect l="0" t="0" r="r" b="b"/>
            <a:pathLst>
              <a:path w="532" h="636">
                <a:moveTo>
                  <a:pt x="0" y="0"/>
                </a:moveTo>
                <a:lnTo>
                  <a:pt x="240" y="0"/>
                </a:lnTo>
                <a:lnTo>
                  <a:pt x="240" y="624"/>
                </a:lnTo>
                <a:cubicBezTo>
                  <a:pt x="337" y="628"/>
                  <a:pt x="434" y="632"/>
                  <a:pt x="532" y="636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96" name="Freeform 28"/>
          <p:cNvSpPr>
            <a:spLocks/>
          </p:cNvSpPr>
          <p:nvPr/>
        </p:nvSpPr>
        <p:spPr bwMode="auto">
          <a:xfrm>
            <a:off x="228600" y="4572000"/>
            <a:ext cx="762000" cy="1752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0"/>
              </a:cxn>
              <a:cxn ang="0">
                <a:pos x="288" y="0"/>
              </a:cxn>
            </a:cxnLst>
            <a:rect l="0" t="0" r="r" b="b"/>
            <a:pathLst>
              <a:path w="288" h="144">
                <a:moveTo>
                  <a:pt x="0" y="144"/>
                </a:moveTo>
                <a:lnTo>
                  <a:pt x="0" y="0"/>
                </a:lnTo>
                <a:lnTo>
                  <a:pt x="288" y="0"/>
                </a:ln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4" name="Rectangle 36"/>
          <p:cNvSpPr>
            <a:spLocks noChangeArrowheads="1"/>
          </p:cNvSpPr>
          <p:nvPr/>
        </p:nvSpPr>
        <p:spPr bwMode="auto">
          <a:xfrm>
            <a:off x="990600" y="4495800"/>
            <a:ext cx="1828800" cy="1600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5" name="Line 37"/>
          <p:cNvSpPr>
            <a:spLocks noChangeShapeType="1"/>
          </p:cNvSpPr>
          <p:nvPr/>
        </p:nvSpPr>
        <p:spPr bwMode="auto">
          <a:xfrm>
            <a:off x="990600" y="4724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6" name="Line 38"/>
          <p:cNvSpPr>
            <a:spLocks noChangeShapeType="1"/>
          </p:cNvSpPr>
          <p:nvPr/>
        </p:nvSpPr>
        <p:spPr bwMode="auto">
          <a:xfrm>
            <a:off x="990600" y="4953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7" name="Line 39"/>
          <p:cNvSpPr>
            <a:spLocks noChangeShapeType="1"/>
          </p:cNvSpPr>
          <p:nvPr/>
        </p:nvSpPr>
        <p:spPr bwMode="auto">
          <a:xfrm>
            <a:off x="990600" y="51816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8" name="Line 40"/>
          <p:cNvSpPr>
            <a:spLocks noChangeShapeType="1"/>
          </p:cNvSpPr>
          <p:nvPr/>
        </p:nvSpPr>
        <p:spPr bwMode="auto">
          <a:xfrm>
            <a:off x="990600" y="54102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9" name="Line 41"/>
          <p:cNvSpPr>
            <a:spLocks noChangeShapeType="1"/>
          </p:cNvSpPr>
          <p:nvPr/>
        </p:nvSpPr>
        <p:spPr bwMode="auto">
          <a:xfrm>
            <a:off x="990600" y="56388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0" name="Line 42"/>
          <p:cNvSpPr>
            <a:spLocks noChangeShapeType="1"/>
          </p:cNvSpPr>
          <p:nvPr/>
        </p:nvSpPr>
        <p:spPr bwMode="auto">
          <a:xfrm>
            <a:off x="990600" y="5867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2" name="Freeform 44"/>
          <p:cNvSpPr>
            <a:spLocks/>
          </p:cNvSpPr>
          <p:nvPr/>
        </p:nvSpPr>
        <p:spPr bwMode="auto">
          <a:xfrm>
            <a:off x="3352800" y="4114800"/>
            <a:ext cx="304800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0"/>
              </a:cxn>
              <a:cxn ang="0">
                <a:pos x="192" y="720"/>
              </a:cxn>
            </a:cxnLst>
            <a:rect l="0" t="0" r="r" b="b"/>
            <a:pathLst>
              <a:path w="192" h="720">
                <a:moveTo>
                  <a:pt x="0" y="0"/>
                </a:moveTo>
                <a:lnTo>
                  <a:pt x="0" y="720"/>
                </a:lnTo>
                <a:lnTo>
                  <a:pt x="192" y="720"/>
                </a:lnTo>
              </a:path>
            </a:pathLst>
          </a:cu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3" name="Line 45"/>
          <p:cNvSpPr>
            <a:spLocks noChangeShapeType="1"/>
          </p:cNvSpPr>
          <p:nvPr/>
        </p:nvSpPr>
        <p:spPr bwMode="auto">
          <a:xfrm flipV="1">
            <a:off x="5486400" y="4800600"/>
            <a:ext cx="1447800" cy="457200"/>
          </a:xfrm>
          <a:prstGeom prst="lin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4" name="Line 46"/>
          <p:cNvSpPr>
            <a:spLocks noChangeShapeType="1"/>
          </p:cNvSpPr>
          <p:nvPr/>
        </p:nvSpPr>
        <p:spPr bwMode="auto">
          <a:xfrm>
            <a:off x="6934200" y="48006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5" name="Line 47"/>
          <p:cNvSpPr>
            <a:spLocks noChangeShapeType="1"/>
          </p:cNvSpPr>
          <p:nvPr/>
        </p:nvSpPr>
        <p:spPr bwMode="auto">
          <a:xfrm>
            <a:off x="6934200" y="52578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6" name="Line 48"/>
          <p:cNvSpPr>
            <a:spLocks noChangeShapeType="1"/>
          </p:cNvSpPr>
          <p:nvPr/>
        </p:nvSpPr>
        <p:spPr bwMode="auto">
          <a:xfrm>
            <a:off x="6934200" y="57150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7" name="Line 49"/>
          <p:cNvSpPr>
            <a:spLocks noChangeShapeType="1"/>
          </p:cNvSpPr>
          <p:nvPr/>
        </p:nvSpPr>
        <p:spPr bwMode="auto">
          <a:xfrm>
            <a:off x="6934200" y="61722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63500"/>
            <a:ext cx="8288337" cy="1282700"/>
          </a:xfrm>
        </p:spPr>
        <p:txBody>
          <a:bodyPr/>
          <a:lstStyle/>
          <a:p>
            <a:r>
              <a:rPr lang="en-US" sz="4000" dirty="0"/>
              <a:t>Multilevel Page Tables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1600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/>
              <a:t>Q:  Assume a system with 48-bit virtual memory address. How many levels of pages table is required?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r>
              <a:rPr lang="en-US" sz="2800" dirty="0"/>
              <a:t>Q: What is the number of levels supported in current processors?</a:t>
            </a:r>
          </a:p>
        </p:txBody>
      </p:sp>
    </p:spTree>
    <p:extLst>
      <p:ext uri="{BB962C8B-B14F-4D97-AF65-F5344CB8AC3E}">
        <p14:creationId xmlns:p14="http://schemas.microsoft.com/office/powerpoint/2010/main" val="260773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63500"/>
            <a:ext cx="8288337" cy="1282700"/>
          </a:xfrm>
        </p:spPr>
        <p:txBody>
          <a:bodyPr/>
          <a:lstStyle/>
          <a:p>
            <a:r>
              <a:rPr lang="en-US" sz="4000" dirty="0"/>
              <a:t>TLB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1600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/>
              <a:t>Q:  What is a TLB?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78ED5-C0D3-3C46-A58C-287BCFB38CCC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524000"/>
            <a:ext cx="8458200" cy="5181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Calisto MT" charset="0"/>
              <a:buNone/>
            </a:pPr>
            <a:endParaRPr lang="en-US" dirty="0"/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TLB is a cache for address translation</a:t>
            </a:r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Hardware and OS cooperate to translate addresses</a:t>
            </a:r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First, hardware checks TLB for virtual address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TLB hit, address translation is done; page in physical memory</a:t>
            </a:r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If </a:t>
            </a:r>
            <a:r>
              <a:rPr lang="en-US" dirty="0">
                <a:solidFill>
                  <a:schemeClr val="bg1"/>
                </a:solidFill>
              </a:rPr>
              <a:t>TLB miss</a:t>
            </a:r>
            <a:r>
              <a:rPr lang="en-US" dirty="0"/>
              <a:t>...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Hardware or OS walk page tables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PTE designates page is present, then page in physical memory</a:t>
            </a:r>
          </a:p>
          <a:p>
            <a:pPr marL="282575" lvl="1" indent="0">
              <a:lnSpc>
                <a:spcPct val="90000"/>
              </a:lnSpc>
              <a:buNone/>
            </a:pPr>
            <a:endParaRPr lang="en-US" sz="2000" dirty="0"/>
          </a:p>
          <a:p>
            <a:pPr marL="282575" lvl="1" indent="0">
              <a:lnSpc>
                <a:spcPct val="90000"/>
              </a:lnSpc>
              <a:buNone/>
            </a:pPr>
            <a:r>
              <a:rPr lang="en-US" sz="2000" dirty="0"/>
              <a:t>Cost of TLB translation vs. Page table translation?</a:t>
            </a:r>
          </a:p>
        </p:txBody>
      </p:sp>
    </p:spTree>
    <p:extLst>
      <p:ext uri="{BB962C8B-B14F-4D97-AF65-F5344CB8AC3E}">
        <p14:creationId xmlns:p14="http://schemas.microsoft.com/office/powerpoint/2010/main" val="188340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Challenges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27" y="2170114"/>
            <a:ext cx="8673848" cy="3190707"/>
          </a:xfrm>
        </p:spPr>
        <p:txBody>
          <a:bodyPr/>
          <a:lstStyle/>
          <a:p>
            <a:pPr eaLnBrk="1" hangingPunct="1"/>
            <a:r>
              <a:rPr lang="en-US" dirty="0"/>
              <a:t>Extensibility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Security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Performance</a:t>
            </a:r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08835" y="4889957"/>
            <a:ext cx="36471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Helvetica Neue Light"/>
                <a:cs typeface="Helvetica Neue Light"/>
              </a:rPr>
              <a:t>From Stefan Savage’s SOSP 95 presentation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456924"/>
              </p:ext>
            </p:extLst>
          </p:nvPr>
        </p:nvGraphicFramePr>
        <p:xfrm>
          <a:off x="4115709" y="1781332"/>
          <a:ext cx="4175693" cy="3295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Bitmap Image" r:id="rId4" imgW="6125430" imgH="4495238" progId="Paint.Picture">
                  <p:embed/>
                </p:oleObj>
              </mc:Choice>
              <mc:Fallback>
                <p:oleObj name="Bitmap Image" r:id="rId4" imgW="6125430" imgH="4495238" progId="Paint.Picture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709" y="1781332"/>
                        <a:ext cx="4175693" cy="3295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5245344"/>
            <a:ext cx="9144000" cy="75540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3200" dirty="0">
                <a:latin typeface="Helvetica Neue Light"/>
                <a:cs typeface="Helvetica Neue Light"/>
              </a:rPr>
              <a:t>Can we have all 3 in a single OS?</a:t>
            </a:r>
          </a:p>
        </p:txBody>
      </p:sp>
    </p:spTree>
    <p:extLst>
      <p:ext uri="{BB962C8B-B14F-4D97-AF65-F5344CB8AC3E}">
        <p14:creationId xmlns:p14="http://schemas.microsoft.com/office/powerpoint/2010/main" val="275973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10706</TotalTime>
  <Words>1887</Words>
  <Application>Microsoft Macintosh PowerPoint</Application>
  <PresentationFormat>On-screen Show (4:3)</PresentationFormat>
  <Paragraphs>390</Paragraphs>
  <Slides>44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Avenir Next</vt:lpstr>
      <vt:lpstr>Avenir Next Medium</vt:lpstr>
      <vt:lpstr>Calibri</vt:lpstr>
      <vt:lpstr>Calisto MT</vt:lpstr>
      <vt:lpstr>Chalkboard</vt:lpstr>
      <vt:lpstr>Gill Sans MT</vt:lpstr>
      <vt:lpstr>Helvetica Neue Light</vt:lpstr>
      <vt:lpstr>Lucida Sans Unicode</vt:lpstr>
      <vt:lpstr>Marker Felt</vt:lpstr>
      <vt:lpstr>Perpetua Titling MT</vt:lpstr>
      <vt:lpstr>Times New Roman</vt:lpstr>
      <vt:lpstr>1_Precedent</vt:lpstr>
      <vt:lpstr>Bitmap Image</vt:lpstr>
      <vt:lpstr>Administrative</vt:lpstr>
      <vt:lpstr>Traditional OS services – Management and Protection</vt:lpstr>
      <vt:lpstr>Memory Management in Linux - Quick Recap</vt:lpstr>
      <vt:lpstr>Paging</vt:lpstr>
      <vt:lpstr>Translation of  Page Addresses</vt:lpstr>
      <vt:lpstr>Multilevel Page Tables</vt:lpstr>
      <vt:lpstr>Multilevel Page Tables</vt:lpstr>
      <vt:lpstr>TLB</vt:lpstr>
      <vt:lpstr>Challenges</vt:lpstr>
      <vt:lpstr>Context for These Papers (1990s)</vt:lpstr>
      <vt:lpstr>Context for these papers</vt:lpstr>
      <vt:lpstr>Motivation</vt:lpstr>
      <vt:lpstr>Context for these papers</vt:lpstr>
      <vt:lpstr>Motivation</vt:lpstr>
      <vt:lpstr>Motivation</vt:lpstr>
      <vt:lpstr>Problems (examples coming-up)</vt:lpstr>
      <vt:lpstr>Exokernel</vt:lpstr>
      <vt:lpstr>Exokernels - Motivation</vt:lpstr>
      <vt:lpstr>Motivation (cont.)</vt:lpstr>
      <vt:lpstr>Exokernel</vt:lpstr>
      <vt:lpstr>OS Component Layout</vt:lpstr>
      <vt:lpstr>Exokernel main ideas</vt:lpstr>
      <vt:lpstr>Lib OS and the Exokernel</vt:lpstr>
      <vt:lpstr>Exokernel Architecture</vt:lpstr>
      <vt:lpstr>Exokernel vs Microkenels vs VM</vt:lpstr>
      <vt:lpstr>Design</vt:lpstr>
      <vt:lpstr>Design</vt:lpstr>
      <vt:lpstr>Design</vt:lpstr>
      <vt:lpstr>What problems do we solve?</vt:lpstr>
      <vt:lpstr>How do we solve them: Design</vt:lpstr>
      <vt:lpstr>How do we solve them: Design</vt:lpstr>
      <vt:lpstr>Secure bindings</vt:lpstr>
      <vt:lpstr>Secure Bindings - Virtual Memory</vt:lpstr>
      <vt:lpstr>How do we solve them: Design</vt:lpstr>
      <vt:lpstr>Downloading code</vt:lpstr>
      <vt:lpstr>How do we solve them: Design</vt:lpstr>
      <vt:lpstr>Visible resource revocation</vt:lpstr>
      <vt:lpstr>How do we solve them: Design</vt:lpstr>
      <vt:lpstr>Abort </vt:lpstr>
      <vt:lpstr>Exokernel</vt:lpstr>
      <vt:lpstr>Microbenchmark results</vt:lpstr>
      <vt:lpstr>ExOS Virtual Memory</vt:lpstr>
      <vt:lpstr>Perspective</vt:lpstr>
      <vt:lpstr>Containers</vt:lpstr>
    </vt:vector>
  </TitlesOfParts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</dc:title>
  <dc:creator>Andrea Arpaci-Dusseau</dc:creator>
  <cp:lastModifiedBy>Sudarsun Kannan</cp:lastModifiedBy>
  <cp:revision>142</cp:revision>
  <cp:lastPrinted>2015-09-10T20:33:58Z</cp:lastPrinted>
  <dcterms:created xsi:type="dcterms:W3CDTF">2015-09-07T16:03:39Z</dcterms:created>
  <dcterms:modified xsi:type="dcterms:W3CDTF">2019-09-10T18:14:26Z</dcterms:modified>
</cp:coreProperties>
</file>